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63" r:id="rId2"/>
  </p:sldIdLst>
  <p:sldSz cx="30240288" cy="43200638"/>
  <p:notesSz cx="6797675" cy="9928225"/>
  <p:embeddedFontLst>
    <p:embeddedFont>
      <p:font typeface="강한공군체 Bold" panose="020B0800000101010101" pitchFamily="50" charset="-127"/>
      <p:bold r:id="rId4"/>
    </p:embeddedFont>
    <p:embeddedFont>
      <p:font typeface="나눔고딕 ExtraBold" panose="020D0904000000000000" pitchFamily="50" charset="-127"/>
      <p:bold r:id="rId5"/>
    </p:embeddedFont>
    <p:embeddedFont>
      <p:font typeface="Malgun Gothic" panose="020B0503020000020004" pitchFamily="50" charset="-127"/>
      <p:regular r:id="rId6"/>
      <p:bold r:id="rId7"/>
    </p:embeddedFont>
    <p:embeddedFont>
      <p:font typeface="Malgun Gothic" panose="020B0503020000020004" pitchFamily="50" charset="-127"/>
      <p:regular r:id="rId6"/>
      <p:bold r:id="rId7"/>
    </p:embeddedFont>
  </p:embeddedFontLst>
  <p:defaultTextStyle>
    <a:defPPr>
      <a:defRPr lang="ko-KR"/>
    </a:defPPr>
    <a:lvl1pPr marL="0" algn="l" defTabSz="4192949" rtl="0" eaLnBrk="1" latinLnBrk="1" hangingPunct="1">
      <a:defRPr sz="8252" kern="1200">
        <a:solidFill>
          <a:schemeClr val="tx1"/>
        </a:solidFill>
        <a:latin typeface="+mn-lt"/>
        <a:ea typeface="+mn-ea"/>
        <a:cs typeface="+mn-cs"/>
      </a:defRPr>
    </a:lvl1pPr>
    <a:lvl2pPr marL="2096475" algn="l" defTabSz="4192949" rtl="0" eaLnBrk="1" latinLnBrk="1" hangingPunct="1">
      <a:defRPr sz="8252" kern="1200">
        <a:solidFill>
          <a:schemeClr val="tx1"/>
        </a:solidFill>
        <a:latin typeface="+mn-lt"/>
        <a:ea typeface="+mn-ea"/>
        <a:cs typeface="+mn-cs"/>
      </a:defRPr>
    </a:lvl2pPr>
    <a:lvl3pPr marL="4192949" algn="l" defTabSz="4192949" rtl="0" eaLnBrk="1" latinLnBrk="1" hangingPunct="1">
      <a:defRPr sz="8252" kern="1200">
        <a:solidFill>
          <a:schemeClr val="tx1"/>
        </a:solidFill>
        <a:latin typeface="+mn-lt"/>
        <a:ea typeface="+mn-ea"/>
        <a:cs typeface="+mn-cs"/>
      </a:defRPr>
    </a:lvl3pPr>
    <a:lvl4pPr marL="6289424" algn="l" defTabSz="4192949" rtl="0" eaLnBrk="1" latinLnBrk="1" hangingPunct="1">
      <a:defRPr sz="8252" kern="1200">
        <a:solidFill>
          <a:schemeClr val="tx1"/>
        </a:solidFill>
        <a:latin typeface="+mn-lt"/>
        <a:ea typeface="+mn-ea"/>
        <a:cs typeface="+mn-cs"/>
      </a:defRPr>
    </a:lvl4pPr>
    <a:lvl5pPr marL="8385899" algn="l" defTabSz="4192949" rtl="0" eaLnBrk="1" latinLnBrk="1" hangingPunct="1">
      <a:defRPr sz="8252" kern="1200">
        <a:solidFill>
          <a:schemeClr val="tx1"/>
        </a:solidFill>
        <a:latin typeface="+mn-lt"/>
        <a:ea typeface="+mn-ea"/>
        <a:cs typeface="+mn-cs"/>
      </a:defRPr>
    </a:lvl5pPr>
    <a:lvl6pPr marL="10482378" algn="l" defTabSz="4192949" rtl="0" eaLnBrk="1" latinLnBrk="1" hangingPunct="1">
      <a:defRPr sz="8252" kern="1200">
        <a:solidFill>
          <a:schemeClr val="tx1"/>
        </a:solidFill>
        <a:latin typeface="+mn-lt"/>
        <a:ea typeface="+mn-ea"/>
        <a:cs typeface="+mn-cs"/>
      </a:defRPr>
    </a:lvl6pPr>
    <a:lvl7pPr marL="12578852" algn="l" defTabSz="4192949" rtl="0" eaLnBrk="1" latinLnBrk="1" hangingPunct="1">
      <a:defRPr sz="8252" kern="1200">
        <a:solidFill>
          <a:schemeClr val="tx1"/>
        </a:solidFill>
        <a:latin typeface="+mn-lt"/>
        <a:ea typeface="+mn-ea"/>
        <a:cs typeface="+mn-cs"/>
      </a:defRPr>
    </a:lvl7pPr>
    <a:lvl8pPr marL="14675327" algn="l" defTabSz="4192949" rtl="0" eaLnBrk="1" latinLnBrk="1" hangingPunct="1">
      <a:defRPr sz="8252" kern="1200">
        <a:solidFill>
          <a:schemeClr val="tx1"/>
        </a:solidFill>
        <a:latin typeface="+mn-lt"/>
        <a:ea typeface="+mn-ea"/>
        <a:cs typeface="+mn-cs"/>
      </a:defRPr>
    </a:lvl8pPr>
    <a:lvl9pPr marL="16771802" algn="l" defTabSz="4192949" rtl="0" eaLnBrk="1" latinLnBrk="1" hangingPunct="1">
      <a:defRPr sz="825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36" userDrawn="1">
          <p15:clr>
            <a:srgbClr val="A4A3A4"/>
          </p15:clr>
        </p15:guide>
        <p15:guide id="8" pos="18888" userDrawn="1">
          <p15:clr>
            <a:srgbClr val="A4A3A4"/>
          </p15:clr>
        </p15:guide>
        <p15:guide id="10" pos="18727" userDrawn="1">
          <p15:clr>
            <a:srgbClr val="A4A3A4"/>
          </p15:clr>
        </p15:guide>
        <p15:guide id="15" pos="160" userDrawn="1">
          <p15:clr>
            <a:srgbClr val="A4A3A4"/>
          </p15:clr>
        </p15:guide>
        <p15:guide id="19" orient="horz" pos="9071" userDrawn="1">
          <p15:clr>
            <a:srgbClr val="A4A3A4"/>
          </p15:clr>
        </p15:guide>
        <p15:guide id="20" orient="horz" pos="9978" userDrawn="1">
          <p15:clr>
            <a:srgbClr val="A4A3A4"/>
          </p15:clr>
        </p15:guide>
        <p15:guide id="21" orient="horz" pos="10104" userDrawn="1">
          <p15:clr>
            <a:srgbClr val="A4A3A4"/>
          </p15:clr>
        </p15:guide>
        <p15:guide id="22" orient="horz" pos="12534" userDrawn="1">
          <p15:clr>
            <a:srgbClr val="A4A3A4"/>
          </p15:clr>
        </p15:guide>
        <p15:guide id="23" orient="horz" pos="13928" userDrawn="1">
          <p15:clr>
            <a:srgbClr val="A4A3A4"/>
          </p15:clr>
        </p15:guide>
        <p15:guide id="30" orient="horz" pos="27213" userDrawn="1">
          <p15:clr>
            <a:srgbClr val="A4A3A4"/>
          </p15:clr>
        </p15:guide>
        <p15:guide id="31" pos="9479" userDrawn="1">
          <p15:clr>
            <a:srgbClr val="A4A3A4"/>
          </p15:clr>
        </p15:guide>
        <p15:guide id="34" orient="horz" pos="13833" userDrawn="1">
          <p15:clr>
            <a:srgbClr val="A4A3A4"/>
          </p15:clr>
        </p15:guide>
        <p15:guide id="36" orient="horz" pos="6879" userDrawn="1">
          <p15:clr>
            <a:srgbClr val="A4A3A4"/>
          </p15:clr>
        </p15:guide>
        <p15:guide id="38" orient="horz" pos="9228" userDrawn="1">
          <p15:clr>
            <a:srgbClr val="A4A3A4"/>
          </p15:clr>
        </p15:guide>
        <p15:guide id="44" pos="9570" userDrawn="1">
          <p15:clr>
            <a:srgbClr val="A4A3A4"/>
          </p15:clr>
        </p15:guide>
        <p15:guide id="45" pos="14106" userDrawn="1">
          <p15:clr>
            <a:srgbClr val="A4A3A4"/>
          </p15:clr>
        </p15:guide>
        <p15:guide id="46" userDrawn="1">
          <p15:clr>
            <a:srgbClr val="A4A3A4"/>
          </p15:clr>
        </p15:guide>
        <p15:guide id="47" pos="19049" userDrawn="1">
          <p15:clr>
            <a:srgbClr val="A4A3A4"/>
          </p15:clr>
        </p15:guide>
        <p15:guide id="49" pos="9792" userDrawn="1">
          <p15:clr>
            <a:srgbClr val="A4A3A4"/>
          </p15:clr>
        </p15:guide>
        <p15:guide id="50" orient="horz" pos="27072" userDrawn="1">
          <p15:clr>
            <a:srgbClr val="A4A3A4"/>
          </p15:clr>
        </p15:guide>
        <p15:guide id="51" orient="horz" pos="2694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A JEONG" initials="BJ" lastIdx="0" clrIdx="0">
    <p:extLst>
      <p:ext uri="{19B8F6BF-5375-455C-9EA6-DF929625EA0E}">
        <p15:presenceInfo xmlns:p15="http://schemas.microsoft.com/office/powerpoint/2012/main" userId="add66a26a80a2341" providerId="Windows Live"/>
      </p:ext>
    </p:extLst>
  </p:cmAuthor>
  <p:cmAuthor id="2" name="lds0428" initials="l" lastIdx="1" clrIdx="1">
    <p:extLst>
      <p:ext uri="{19B8F6BF-5375-455C-9EA6-DF929625EA0E}">
        <p15:presenceInfo xmlns:p15="http://schemas.microsoft.com/office/powerpoint/2012/main" userId="6e79a9663db1e2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197EC6"/>
    <a:srgbClr val="255A9B"/>
    <a:srgbClr val="1D4779"/>
    <a:srgbClr val="2860A4"/>
    <a:srgbClr val="204C82"/>
    <a:srgbClr val="C35C59"/>
    <a:srgbClr val="9A3836"/>
    <a:srgbClr val="B54441"/>
    <a:srgbClr val="853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5813" autoAdjust="0"/>
  </p:normalViewPr>
  <p:slideViewPr>
    <p:cSldViewPr>
      <p:cViewPr>
        <p:scale>
          <a:sx n="25" d="100"/>
          <a:sy n="25" d="100"/>
        </p:scale>
        <p:origin x="365" y="19"/>
      </p:cViewPr>
      <p:guideLst>
        <p:guide pos="336"/>
        <p:guide pos="18888"/>
        <p:guide pos="18727"/>
        <p:guide pos="160"/>
        <p:guide orient="horz" pos="9071"/>
        <p:guide orient="horz" pos="9978"/>
        <p:guide orient="horz" pos="10104"/>
        <p:guide orient="horz" pos="12534"/>
        <p:guide orient="horz" pos="13928"/>
        <p:guide orient="horz" pos="27213"/>
        <p:guide pos="9479"/>
        <p:guide orient="horz" pos="13833"/>
        <p:guide orient="horz" pos="6879"/>
        <p:guide orient="horz" pos="9228"/>
        <p:guide pos="9570"/>
        <p:guide pos="14106"/>
        <p:guide/>
        <p:guide pos="19049"/>
        <p:guide pos="9792"/>
        <p:guide orient="horz" pos="27072"/>
        <p:guide orient="horz" pos="269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3D5AC-2710-4F16-88C6-6198256876E7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27263" y="1241425"/>
            <a:ext cx="23431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FEF24-861E-4202-9F1D-FF4F8B4A8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56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92949" rtl="0" eaLnBrk="1" latinLnBrk="1" hangingPunct="1">
      <a:defRPr sz="5503" kern="1200">
        <a:solidFill>
          <a:schemeClr val="tx1"/>
        </a:solidFill>
        <a:latin typeface="+mn-lt"/>
        <a:ea typeface="+mn-ea"/>
        <a:cs typeface="+mn-cs"/>
      </a:defRPr>
    </a:lvl1pPr>
    <a:lvl2pPr marL="2096475" algn="l" defTabSz="4192949" rtl="0" eaLnBrk="1" latinLnBrk="1" hangingPunct="1">
      <a:defRPr sz="5503" kern="1200">
        <a:solidFill>
          <a:schemeClr val="tx1"/>
        </a:solidFill>
        <a:latin typeface="+mn-lt"/>
        <a:ea typeface="+mn-ea"/>
        <a:cs typeface="+mn-cs"/>
      </a:defRPr>
    </a:lvl2pPr>
    <a:lvl3pPr marL="4192949" algn="l" defTabSz="4192949" rtl="0" eaLnBrk="1" latinLnBrk="1" hangingPunct="1">
      <a:defRPr sz="5503" kern="1200">
        <a:solidFill>
          <a:schemeClr val="tx1"/>
        </a:solidFill>
        <a:latin typeface="+mn-lt"/>
        <a:ea typeface="+mn-ea"/>
        <a:cs typeface="+mn-cs"/>
      </a:defRPr>
    </a:lvl3pPr>
    <a:lvl4pPr marL="6289424" algn="l" defTabSz="4192949" rtl="0" eaLnBrk="1" latinLnBrk="1" hangingPunct="1">
      <a:defRPr sz="5503" kern="1200">
        <a:solidFill>
          <a:schemeClr val="tx1"/>
        </a:solidFill>
        <a:latin typeface="+mn-lt"/>
        <a:ea typeface="+mn-ea"/>
        <a:cs typeface="+mn-cs"/>
      </a:defRPr>
    </a:lvl4pPr>
    <a:lvl5pPr marL="8385899" algn="l" defTabSz="4192949" rtl="0" eaLnBrk="1" latinLnBrk="1" hangingPunct="1">
      <a:defRPr sz="5503" kern="1200">
        <a:solidFill>
          <a:schemeClr val="tx1"/>
        </a:solidFill>
        <a:latin typeface="+mn-lt"/>
        <a:ea typeface="+mn-ea"/>
        <a:cs typeface="+mn-cs"/>
      </a:defRPr>
    </a:lvl5pPr>
    <a:lvl6pPr marL="10482378" algn="l" defTabSz="4192949" rtl="0" eaLnBrk="1" latinLnBrk="1" hangingPunct="1">
      <a:defRPr sz="5503" kern="1200">
        <a:solidFill>
          <a:schemeClr val="tx1"/>
        </a:solidFill>
        <a:latin typeface="+mn-lt"/>
        <a:ea typeface="+mn-ea"/>
        <a:cs typeface="+mn-cs"/>
      </a:defRPr>
    </a:lvl6pPr>
    <a:lvl7pPr marL="12578852" algn="l" defTabSz="4192949" rtl="0" eaLnBrk="1" latinLnBrk="1" hangingPunct="1">
      <a:defRPr sz="5503" kern="1200">
        <a:solidFill>
          <a:schemeClr val="tx1"/>
        </a:solidFill>
        <a:latin typeface="+mn-lt"/>
        <a:ea typeface="+mn-ea"/>
        <a:cs typeface="+mn-cs"/>
      </a:defRPr>
    </a:lvl7pPr>
    <a:lvl8pPr marL="14675327" algn="l" defTabSz="4192949" rtl="0" eaLnBrk="1" latinLnBrk="1" hangingPunct="1">
      <a:defRPr sz="5503" kern="1200">
        <a:solidFill>
          <a:schemeClr val="tx1"/>
        </a:solidFill>
        <a:latin typeface="+mn-lt"/>
        <a:ea typeface="+mn-ea"/>
        <a:cs typeface="+mn-cs"/>
      </a:defRPr>
    </a:lvl8pPr>
    <a:lvl9pPr marL="16771802" algn="l" defTabSz="4192949" rtl="0" eaLnBrk="1" latinLnBrk="1" hangingPunct="1">
      <a:defRPr sz="55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27263" y="1241425"/>
            <a:ext cx="23431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FEF24-861E-4202-9F1D-FF4F8B4A8B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35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68022" y="13420216"/>
            <a:ext cx="25704245" cy="926013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36043" y="24480362"/>
            <a:ext cx="21168202" cy="110401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16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32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048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064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080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09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11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128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3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1924209" y="1730045"/>
            <a:ext cx="6804065" cy="3686054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12014" y="1730045"/>
            <a:ext cx="19908190" cy="3686054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3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48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775" y="27760411"/>
            <a:ext cx="25704245" cy="8580127"/>
          </a:xfrm>
        </p:spPr>
        <p:txBody>
          <a:bodyPr anchor="t"/>
          <a:lstStyle>
            <a:lvl1pPr algn="l">
              <a:defRPr sz="17638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88775" y="18310288"/>
            <a:ext cx="25704245" cy="9450135"/>
          </a:xfrm>
        </p:spPr>
        <p:txBody>
          <a:bodyPr anchor="b"/>
          <a:lstStyle>
            <a:lvl1pPr marL="0" indent="0">
              <a:buNone/>
              <a:defRPr sz="8819">
                <a:solidFill>
                  <a:schemeClr val="tx1">
                    <a:tint val="75000"/>
                  </a:schemeClr>
                </a:solidFill>
              </a:defRPr>
            </a:lvl1pPr>
            <a:lvl2pPr marL="2016023" indent="0">
              <a:buNone/>
              <a:defRPr sz="7937">
                <a:solidFill>
                  <a:schemeClr val="tx1">
                    <a:tint val="75000"/>
                  </a:schemeClr>
                </a:solidFill>
              </a:defRPr>
            </a:lvl2pPr>
            <a:lvl3pPr marL="4032047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3pPr>
            <a:lvl4pPr marL="6048070" indent="0">
              <a:buNone/>
              <a:defRPr sz="6173">
                <a:solidFill>
                  <a:schemeClr val="tx1">
                    <a:tint val="75000"/>
                  </a:schemeClr>
                </a:solidFill>
              </a:defRPr>
            </a:lvl4pPr>
            <a:lvl5pPr marL="8064094" indent="0">
              <a:buNone/>
              <a:defRPr sz="6173">
                <a:solidFill>
                  <a:schemeClr val="tx1">
                    <a:tint val="75000"/>
                  </a:schemeClr>
                </a:solidFill>
              </a:defRPr>
            </a:lvl5pPr>
            <a:lvl6pPr marL="10080117" indent="0">
              <a:buNone/>
              <a:defRPr sz="6173">
                <a:solidFill>
                  <a:schemeClr val="tx1">
                    <a:tint val="75000"/>
                  </a:schemeClr>
                </a:solidFill>
              </a:defRPr>
            </a:lvl6pPr>
            <a:lvl7pPr marL="12096140" indent="0">
              <a:buNone/>
              <a:defRPr sz="6173">
                <a:solidFill>
                  <a:schemeClr val="tx1">
                    <a:tint val="75000"/>
                  </a:schemeClr>
                </a:solidFill>
              </a:defRPr>
            </a:lvl7pPr>
            <a:lvl8pPr marL="14112164" indent="0">
              <a:buNone/>
              <a:defRPr sz="6173">
                <a:solidFill>
                  <a:schemeClr val="tx1">
                    <a:tint val="75000"/>
                  </a:schemeClr>
                </a:solidFill>
              </a:defRPr>
            </a:lvl8pPr>
            <a:lvl9pPr marL="16128187" indent="0">
              <a:buNone/>
              <a:defRPr sz="61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1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12014" y="10080165"/>
            <a:ext cx="13356127" cy="28510423"/>
          </a:xfrm>
        </p:spPr>
        <p:txBody>
          <a:bodyPr/>
          <a:lstStyle>
            <a:lvl1pPr>
              <a:defRPr sz="12347"/>
            </a:lvl1pPr>
            <a:lvl2pPr>
              <a:defRPr sz="10583"/>
            </a:lvl2pPr>
            <a:lvl3pPr>
              <a:defRPr sz="8819"/>
            </a:lvl3pPr>
            <a:lvl4pPr>
              <a:defRPr sz="7937"/>
            </a:lvl4pPr>
            <a:lvl5pPr>
              <a:defRPr sz="7937"/>
            </a:lvl5pPr>
            <a:lvl6pPr>
              <a:defRPr sz="7937"/>
            </a:lvl6pPr>
            <a:lvl7pPr>
              <a:defRPr sz="7937"/>
            </a:lvl7pPr>
            <a:lvl8pPr>
              <a:defRPr sz="7937"/>
            </a:lvl8pPr>
            <a:lvl9pPr>
              <a:defRPr sz="793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372147" y="10080165"/>
            <a:ext cx="13356127" cy="28510423"/>
          </a:xfrm>
        </p:spPr>
        <p:txBody>
          <a:bodyPr/>
          <a:lstStyle>
            <a:lvl1pPr>
              <a:defRPr sz="12347"/>
            </a:lvl1pPr>
            <a:lvl2pPr>
              <a:defRPr sz="10583"/>
            </a:lvl2pPr>
            <a:lvl3pPr>
              <a:defRPr sz="8819"/>
            </a:lvl3pPr>
            <a:lvl4pPr>
              <a:defRPr sz="7937"/>
            </a:lvl4pPr>
            <a:lvl5pPr>
              <a:defRPr sz="7937"/>
            </a:lvl5pPr>
            <a:lvl6pPr>
              <a:defRPr sz="7937"/>
            </a:lvl6pPr>
            <a:lvl7pPr>
              <a:defRPr sz="7937"/>
            </a:lvl7pPr>
            <a:lvl8pPr>
              <a:defRPr sz="7937"/>
            </a:lvl8pPr>
            <a:lvl9pPr>
              <a:defRPr sz="793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9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2025" y="9670145"/>
            <a:ext cx="13361379" cy="4030056"/>
          </a:xfrm>
        </p:spPr>
        <p:txBody>
          <a:bodyPr anchor="b"/>
          <a:lstStyle>
            <a:lvl1pPr marL="0" indent="0">
              <a:buNone/>
              <a:defRPr sz="10583" b="1"/>
            </a:lvl1pPr>
            <a:lvl2pPr marL="2016023" indent="0">
              <a:buNone/>
              <a:defRPr sz="8819" b="1"/>
            </a:lvl2pPr>
            <a:lvl3pPr marL="4032047" indent="0">
              <a:buNone/>
              <a:defRPr sz="7937" b="1"/>
            </a:lvl3pPr>
            <a:lvl4pPr marL="6048070" indent="0">
              <a:buNone/>
              <a:defRPr sz="7055" b="1"/>
            </a:lvl4pPr>
            <a:lvl5pPr marL="8064094" indent="0">
              <a:buNone/>
              <a:defRPr sz="7055" b="1"/>
            </a:lvl5pPr>
            <a:lvl6pPr marL="10080117" indent="0">
              <a:buNone/>
              <a:defRPr sz="7055" b="1"/>
            </a:lvl6pPr>
            <a:lvl7pPr marL="12096140" indent="0">
              <a:buNone/>
              <a:defRPr sz="7055" b="1"/>
            </a:lvl7pPr>
            <a:lvl8pPr marL="14112164" indent="0">
              <a:buNone/>
              <a:defRPr sz="7055" b="1"/>
            </a:lvl8pPr>
            <a:lvl9pPr marL="16128187" indent="0">
              <a:buNone/>
              <a:defRPr sz="7055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12025" y="13700201"/>
            <a:ext cx="13361379" cy="24890371"/>
          </a:xfrm>
        </p:spPr>
        <p:txBody>
          <a:bodyPr/>
          <a:lstStyle>
            <a:lvl1pPr>
              <a:defRPr sz="10583"/>
            </a:lvl1pPr>
            <a:lvl2pPr>
              <a:defRPr sz="8819"/>
            </a:lvl2pPr>
            <a:lvl3pPr>
              <a:defRPr sz="7937"/>
            </a:lvl3pPr>
            <a:lvl4pPr>
              <a:defRPr sz="7055"/>
            </a:lvl4pPr>
            <a:lvl5pPr>
              <a:defRPr sz="7055"/>
            </a:lvl5pPr>
            <a:lvl6pPr>
              <a:defRPr sz="7055"/>
            </a:lvl6pPr>
            <a:lvl7pPr>
              <a:defRPr sz="7055"/>
            </a:lvl7pPr>
            <a:lvl8pPr>
              <a:defRPr sz="7055"/>
            </a:lvl8pPr>
            <a:lvl9pPr>
              <a:defRPr sz="705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61654" y="9670145"/>
            <a:ext cx="13366626" cy="4030056"/>
          </a:xfrm>
        </p:spPr>
        <p:txBody>
          <a:bodyPr anchor="b"/>
          <a:lstStyle>
            <a:lvl1pPr marL="0" indent="0">
              <a:buNone/>
              <a:defRPr sz="10583" b="1"/>
            </a:lvl1pPr>
            <a:lvl2pPr marL="2016023" indent="0">
              <a:buNone/>
              <a:defRPr sz="8819" b="1"/>
            </a:lvl2pPr>
            <a:lvl3pPr marL="4032047" indent="0">
              <a:buNone/>
              <a:defRPr sz="7937" b="1"/>
            </a:lvl3pPr>
            <a:lvl4pPr marL="6048070" indent="0">
              <a:buNone/>
              <a:defRPr sz="7055" b="1"/>
            </a:lvl4pPr>
            <a:lvl5pPr marL="8064094" indent="0">
              <a:buNone/>
              <a:defRPr sz="7055" b="1"/>
            </a:lvl5pPr>
            <a:lvl6pPr marL="10080117" indent="0">
              <a:buNone/>
              <a:defRPr sz="7055" b="1"/>
            </a:lvl6pPr>
            <a:lvl7pPr marL="12096140" indent="0">
              <a:buNone/>
              <a:defRPr sz="7055" b="1"/>
            </a:lvl7pPr>
            <a:lvl8pPr marL="14112164" indent="0">
              <a:buNone/>
              <a:defRPr sz="7055" b="1"/>
            </a:lvl8pPr>
            <a:lvl9pPr marL="16128187" indent="0">
              <a:buNone/>
              <a:defRPr sz="7055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61654" y="13700201"/>
            <a:ext cx="13366626" cy="24890371"/>
          </a:xfrm>
        </p:spPr>
        <p:txBody>
          <a:bodyPr/>
          <a:lstStyle>
            <a:lvl1pPr>
              <a:defRPr sz="10583"/>
            </a:lvl1pPr>
            <a:lvl2pPr>
              <a:defRPr sz="8819"/>
            </a:lvl2pPr>
            <a:lvl3pPr>
              <a:defRPr sz="7937"/>
            </a:lvl3pPr>
            <a:lvl4pPr>
              <a:defRPr sz="7055"/>
            </a:lvl4pPr>
            <a:lvl5pPr>
              <a:defRPr sz="7055"/>
            </a:lvl5pPr>
            <a:lvl6pPr>
              <a:defRPr sz="7055"/>
            </a:lvl6pPr>
            <a:lvl7pPr>
              <a:defRPr sz="7055"/>
            </a:lvl7pPr>
            <a:lvl8pPr>
              <a:defRPr sz="7055"/>
            </a:lvl8pPr>
            <a:lvl9pPr>
              <a:defRPr sz="705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1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39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61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2016" y="1720027"/>
            <a:ext cx="9948848" cy="7320108"/>
          </a:xfrm>
        </p:spPr>
        <p:txBody>
          <a:bodyPr anchor="b"/>
          <a:lstStyle>
            <a:lvl1pPr algn="l">
              <a:defRPr sz="8819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23122" y="1720039"/>
            <a:ext cx="16905163" cy="36870549"/>
          </a:xfrm>
        </p:spPr>
        <p:txBody>
          <a:bodyPr/>
          <a:lstStyle>
            <a:lvl1pPr>
              <a:defRPr sz="14110"/>
            </a:lvl1pPr>
            <a:lvl2pPr>
              <a:defRPr sz="12347"/>
            </a:lvl2pPr>
            <a:lvl3pPr>
              <a:defRPr sz="10583"/>
            </a:lvl3pPr>
            <a:lvl4pPr>
              <a:defRPr sz="8819"/>
            </a:lvl4pPr>
            <a:lvl5pPr>
              <a:defRPr sz="8819"/>
            </a:lvl5pPr>
            <a:lvl6pPr>
              <a:defRPr sz="8819"/>
            </a:lvl6pPr>
            <a:lvl7pPr>
              <a:defRPr sz="8819"/>
            </a:lvl7pPr>
            <a:lvl8pPr>
              <a:defRPr sz="8819"/>
            </a:lvl8pPr>
            <a:lvl9pPr>
              <a:defRPr sz="881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12016" y="9040147"/>
            <a:ext cx="9948848" cy="29550441"/>
          </a:xfrm>
        </p:spPr>
        <p:txBody>
          <a:bodyPr/>
          <a:lstStyle>
            <a:lvl1pPr marL="0" indent="0">
              <a:buNone/>
              <a:defRPr sz="6173"/>
            </a:lvl1pPr>
            <a:lvl2pPr marL="2016023" indent="0">
              <a:buNone/>
              <a:defRPr sz="5291"/>
            </a:lvl2pPr>
            <a:lvl3pPr marL="4032047" indent="0">
              <a:buNone/>
              <a:defRPr sz="4410"/>
            </a:lvl3pPr>
            <a:lvl4pPr marL="6048070" indent="0">
              <a:buNone/>
              <a:defRPr sz="3969"/>
            </a:lvl4pPr>
            <a:lvl5pPr marL="8064094" indent="0">
              <a:buNone/>
              <a:defRPr sz="3969"/>
            </a:lvl5pPr>
            <a:lvl6pPr marL="10080117" indent="0">
              <a:buNone/>
              <a:defRPr sz="3969"/>
            </a:lvl6pPr>
            <a:lvl7pPr marL="12096140" indent="0">
              <a:buNone/>
              <a:defRPr sz="3969"/>
            </a:lvl7pPr>
            <a:lvl8pPr marL="14112164" indent="0">
              <a:buNone/>
              <a:defRPr sz="3969"/>
            </a:lvl8pPr>
            <a:lvl9pPr marL="16128187" indent="0">
              <a:buNone/>
              <a:defRPr sz="3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583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7308" y="30240459"/>
            <a:ext cx="18144173" cy="3570057"/>
          </a:xfrm>
        </p:spPr>
        <p:txBody>
          <a:bodyPr anchor="b"/>
          <a:lstStyle>
            <a:lvl1pPr algn="l">
              <a:defRPr sz="8819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927308" y="3860055"/>
            <a:ext cx="18144173" cy="25920383"/>
          </a:xfrm>
        </p:spPr>
        <p:txBody>
          <a:bodyPr/>
          <a:lstStyle>
            <a:lvl1pPr marL="0" indent="0">
              <a:buNone/>
              <a:defRPr sz="14110"/>
            </a:lvl1pPr>
            <a:lvl2pPr marL="2016023" indent="0">
              <a:buNone/>
              <a:defRPr sz="12347"/>
            </a:lvl2pPr>
            <a:lvl3pPr marL="4032047" indent="0">
              <a:buNone/>
              <a:defRPr sz="10583"/>
            </a:lvl3pPr>
            <a:lvl4pPr marL="6048070" indent="0">
              <a:buNone/>
              <a:defRPr sz="8819"/>
            </a:lvl4pPr>
            <a:lvl5pPr marL="8064094" indent="0">
              <a:buNone/>
              <a:defRPr sz="8819"/>
            </a:lvl5pPr>
            <a:lvl6pPr marL="10080117" indent="0">
              <a:buNone/>
              <a:defRPr sz="8819"/>
            </a:lvl6pPr>
            <a:lvl7pPr marL="12096140" indent="0">
              <a:buNone/>
              <a:defRPr sz="8819"/>
            </a:lvl7pPr>
            <a:lvl8pPr marL="14112164" indent="0">
              <a:buNone/>
              <a:defRPr sz="8819"/>
            </a:lvl8pPr>
            <a:lvl9pPr marL="16128187" indent="0">
              <a:buNone/>
              <a:defRPr sz="8819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927308" y="33810506"/>
            <a:ext cx="18144173" cy="5070070"/>
          </a:xfrm>
        </p:spPr>
        <p:txBody>
          <a:bodyPr/>
          <a:lstStyle>
            <a:lvl1pPr marL="0" indent="0">
              <a:buNone/>
              <a:defRPr sz="6173"/>
            </a:lvl1pPr>
            <a:lvl2pPr marL="2016023" indent="0">
              <a:buNone/>
              <a:defRPr sz="5291"/>
            </a:lvl2pPr>
            <a:lvl3pPr marL="4032047" indent="0">
              <a:buNone/>
              <a:defRPr sz="4410"/>
            </a:lvl3pPr>
            <a:lvl4pPr marL="6048070" indent="0">
              <a:buNone/>
              <a:defRPr sz="3969"/>
            </a:lvl4pPr>
            <a:lvl5pPr marL="8064094" indent="0">
              <a:buNone/>
              <a:defRPr sz="3969"/>
            </a:lvl5pPr>
            <a:lvl6pPr marL="10080117" indent="0">
              <a:buNone/>
              <a:defRPr sz="3969"/>
            </a:lvl6pPr>
            <a:lvl7pPr marL="12096140" indent="0">
              <a:buNone/>
              <a:defRPr sz="3969"/>
            </a:lvl7pPr>
            <a:lvl8pPr marL="14112164" indent="0">
              <a:buNone/>
              <a:defRPr sz="3969"/>
            </a:lvl8pPr>
            <a:lvl9pPr marL="16128187" indent="0">
              <a:buNone/>
              <a:defRPr sz="3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02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12015" y="1730029"/>
            <a:ext cx="27216259" cy="720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2015" y="10080165"/>
            <a:ext cx="27216259" cy="28510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512015" y="40040597"/>
            <a:ext cx="7056067" cy="2300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3110D-FB7B-436B-BE39-85198A496AA6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332099" y="40040597"/>
            <a:ext cx="9576091" cy="2300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1672207" y="40040597"/>
            <a:ext cx="7056067" cy="2300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0A399-F41E-46F6-9216-22898228E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8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032047" rtl="0" eaLnBrk="1" latinLnBrk="1" hangingPunct="1">
        <a:spcBef>
          <a:spcPct val="0"/>
        </a:spcBef>
        <a:buNone/>
        <a:defRPr sz="194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12018" indent="-1512018" algn="l" defTabSz="4032047" rtl="0" eaLnBrk="1" latinLnBrk="1" hangingPunct="1">
        <a:spcBef>
          <a:spcPct val="20000"/>
        </a:spcBef>
        <a:buFont typeface="Arial" panose="020B0604020202020204" pitchFamily="34" charset="0"/>
        <a:buChar char="•"/>
        <a:defRPr sz="14110" kern="1200">
          <a:solidFill>
            <a:schemeClr val="tx1"/>
          </a:solidFill>
          <a:latin typeface="+mn-lt"/>
          <a:ea typeface="+mn-ea"/>
          <a:cs typeface="+mn-cs"/>
        </a:defRPr>
      </a:lvl1pPr>
      <a:lvl2pPr marL="3276038" indent="-1260015" algn="l" defTabSz="4032047" rtl="0" eaLnBrk="1" latinLnBrk="1" hangingPunct="1">
        <a:spcBef>
          <a:spcPct val="20000"/>
        </a:spcBef>
        <a:buFont typeface="Arial" panose="020B0604020202020204" pitchFamily="34" charset="0"/>
        <a:buChar char="–"/>
        <a:defRPr sz="12347" kern="1200">
          <a:solidFill>
            <a:schemeClr val="tx1"/>
          </a:solidFill>
          <a:latin typeface="+mn-lt"/>
          <a:ea typeface="+mn-ea"/>
          <a:cs typeface="+mn-cs"/>
        </a:defRPr>
      </a:lvl2pPr>
      <a:lvl3pPr marL="5040059" indent="-1008012" algn="l" defTabSz="4032047" rtl="0" eaLnBrk="1" latinLnBrk="1" hangingPunct="1">
        <a:spcBef>
          <a:spcPct val="20000"/>
        </a:spcBef>
        <a:buFont typeface="Arial" panose="020B0604020202020204" pitchFamily="34" charset="0"/>
        <a:buChar char="•"/>
        <a:defRPr sz="10583" kern="1200">
          <a:solidFill>
            <a:schemeClr val="tx1"/>
          </a:solidFill>
          <a:latin typeface="+mn-lt"/>
          <a:ea typeface="+mn-ea"/>
          <a:cs typeface="+mn-cs"/>
        </a:defRPr>
      </a:lvl3pPr>
      <a:lvl4pPr marL="7056082" indent="-1008012" algn="l" defTabSz="4032047" rtl="0" eaLnBrk="1" latinLnBrk="1" hangingPunct="1">
        <a:spcBef>
          <a:spcPct val="20000"/>
        </a:spcBef>
        <a:buFont typeface="Arial" panose="020B0604020202020204" pitchFamily="34" charset="0"/>
        <a:buChar char="–"/>
        <a:defRPr sz="8819" kern="1200">
          <a:solidFill>
            <a:schemeClr val="tx1"/>
          </a:solidFill>
          <a:latin typeface="+mn-lt"/>
          <a:ea typeface="+mn-ea"/>
          <a:cs typeface="+mn-cs"/>
        </a:defRPr>
      </a:lvl4pPr>
      <a:lvl5pPr marL="9072105" indent="-1008012" algn="l" defTabSz="4032047" rtl="0" eaLnBrk="1" latinLnBrk="1" hangingPunct="1">
        <a:spcBef>
          <a:spcPct val="20000"/>
        </a:spcBef>
        <a:buFont typeface="Arial" panose="020B0604020202020204" pitchFamily="34" charset="0"/>
        <a:buChar char="»"/>
        <a:defRPr sz="8819" kern="1200">
          <a:solidFill>
            <a:schemeClr val="tx1"/>
          </a:solidFill>
          <a:latin typeface="+mn-lt"/>
          <a:ea typeface="+mn-ea"/>
          <a:cs typeface="+mn-cs"/>
        </a:defRPr>
      </a:lvl5pPr>
      <a:lvl6pPr marL="11088129" indent="-1008012" algn="l" defTabSz="4032047" rtl="0" eaLnBrk="1" latinLnBrk="1" hangingPunct="1">
        <a:spcBef>
          <a:spcPct val="2000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6pPr>
      <a:lvl7pPr marL="13104152" indent="-1008012" algn="l" defTabSz="4032047" rtl="0" eaLnBrk="1" latinLnBrk="1" hangingPunct="1">
        <a:spcBef>
          <a:spcPct val="2000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7pPr>
      <a:lvl8pPr marL="15120176" indent="-1008012" algn="l" defTabSz="4032047" rtl="0" eaLnBrk="1" latinLnBrk="1" hangingPunct="1">
        <a:spcBef>
          <a:spcPct val="2000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8pPr>
      <a:lvl9pPr marL="17136199" indent="-1008012" algn="l" defTabSz="4032047" rtl="0" eaLnBrk="1" latinLnBrk="1" hangingPunct="1">
        <a:spcBef>
          <a:spcPct val="2000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032047" rtl="0" eaLnBrk="1" latinLnBrk="1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1pPr>
      <a:lvl2pPr marL="2016023" algn="l" defTabSz="4032047" rtl="0" eaLnBrk="1" latinLnBrk="1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2pPr>
      <a:lvl3pPr marL="4032047" algn="l" defTabSz="4032047" rtl="0" eaLnBrk="1" latinLnBrk="1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3pPr>
      <a:lvl4pPr marL="6048070" algn="l" defTabSz="4032047" rtl="0" eaLnBrk="1" latinLnBrk="1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4pPr>
      <a:lvl5pPr marL="8064094" algn="l" defTabSz="4032047" rtl="0" eaLnBrk="1" latinLnBrk="1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5pPr>
      <a:lvl6pPr marL="10080117" algn="l" defTabSz="4032047" rtl="0" eaLnBrk="1" latinLnBrk="1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6pPr>
      <a:lvl7pPr marL="12096140" algn="l" defTabSz="4032047" rtl="0" eaLnBrk="1" latinLnBrk="1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7pPr>
      <a:lvl8pPr marL="14112164" algn="l" defTabSz="4032047" rtl="0" eaLnBrk="1" latinLnBrk="1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8pPr>
      <a:lvl9pPr marL="16128187" algn="l" defTabSz="4032047" rtl="0" eaLnBrk="1" latinLnBrk="1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" y="0"/>
            <a:ext cx="30240283" cy="43200638"/>
          </a:xfrm>
          <a:prstGeom prst="rect">
            <a:avLst/>
          </a:prstGeom>
          <a:solidFill>
            <a:srgbClr val="1C437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6387" dirty="0"/>
          </a:p>
        </p:txBody>
      </p:sp>
      <p:sp>
        <p:nvSpPr>
          <p:cNvPr id="31" name="모서리가 둥근 직사각형 3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1478" y="5282860"/>
            <a:ext cx="29779223" cy="37847851"/>
          </a:xfrm>
          <a:prstGeom prst="roundRect">
            <a:avLst>
              <a:gd name="adj" fmla="val 8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>
                <a:solidFill>
                  <a:schemeClr val="bg1"/>
                </a:solidFill>
                <a:latin typeface="Arial" panose="020B0604020202020204" pitchFamily="34" charset="0"/>
                <a:ea typeface="KoPub돋움체 Bold" panose="00000800000000000000" pitchFamily="2" charset="-127"/>
                <a:cs typeface="Arial" panose="020B0604020202020204" pitchFamily="34" charset="0"/>
              </a:rPr>
              <a:t>데이터 전처리</a:t>
            </a:r>
            <a:endParaRPr lang="ko-KR" altLang="en-US" sz="1800" b="1" dirty="0">
              <a:solidFill>
                <a:schemeClr val="bg1"/>
              </a:solidFill>
              <a:latin typeface="Arial" panose="020B0604020202020204" pitchFamily="34" charset="0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30511" y="5398519"/>
            <a:ext cx="14617401" cy="1162768"/>
            <a:chOff x="3495193" y="-283106"/>
            <a:chExt cx="15696738" cy="1384109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3495193" y="-279791"/>
              <a:ext cx="15696738" cy="138079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0000"/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0">
                <a:latin typeface="+mj-lt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3658844" y="-97821"/>
              <a:ext cx="1041815" cy="1041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0" b="1">
                <a:solidFill>
                  <a:srgbClr val="0080B5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495198" y="-283106"/>
              <a:ext cx="15695016" cy="1384106"/>
            </a:xfrm>
            <a:prstGeom prst="rect">
              <a:avLst/>
            </a:prstGeom>
          </p:spPr>
          <p:txBody>
            <a:bodyPr wrap="square" lIns="72000" tIns="36000" rIns="72000" bIns="36000" anchor="ctr">
              <a:noAutofit/>
            </a:bodyPr>
            <a:lstStyle/>
            <a:p>
              <a:pPr algn="ctr"/>
              <a:r>
                <a:rPr lang="ko-KR" altLang="en-US" sz="6000" b="1" dirty="0">
                  <a:solidFill>
                    <a:schemeClr val="bg1"/>
                  </a:solidFill>
                  <a:latin typeface="+mj-lt"/>
                  <a:ea typeface="KoPub돋움체 Bold" panose="00000800000000000000" pitchFamily="2" charset="-127"/>
                  <a:cs typeface="Arial" panose="020B0604020202020204" pitchFamily="34" charset="0"/>
                </a:rPr>
                <a:t>개발 배경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435098" y="21442370"/>
            <a:ext cx="14497107" cy="1159984"/>
            <a:chOff x="3495198" y="1850423"/>
            <a:chExt cx="15685295" cy="1380796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3495198" y="1850423"/>
              <a:ext cx="15685295" cy="138079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0000"/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173" dirty="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3658844" y="2010492"/>
              <a:ext cx="1041815" cy="1041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173" b="1" dirty="0">
                <a:solidFill>
                  <a:srgbClr val="0080B5"/>
                </a:solidFill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9C60752-5F5F-4EE5-9EC4-9DCBB2058C2F}"/>
              </a:ext>
            </a:extLst>
          </p:cNvPr>
          <p:cNvSpPr/>
          <p:nvPr/>
        </p:nvSpPr>
        <p:spPr>
          <a:xfrm>
            <a:off x="722215" y="15732801"/>
            <a:ext cx="28950287" cy="4623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2" rtlCol="0" anchor="t"/>
          <a:lstStyle/>
          <a:p>
            <a:endParaRPr lang="en-US" altLang="ko-KR" sz="529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48565" y="1006031"/>
            <a:ext cx="302402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10000" kern="100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  <a:cs typeface="Times New Roman" panose="02020603050405020304" pitchFamily="18" charset="0"/>
              </a:rPr>
              <a:t>이지 리프트</a:t>
            </a:r>
            <a:r>
              <a:rPr lang="en-US" altLang="ko-KR" sz="10000" kern="100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  <a:cs typeface="Times New Roman" panose="02020603050405020304" pitchFamily="18" charset="0"/>
              </a:rPr>
              <a:t> (</a:t>
            </a:r>
            <a:r>
              <a:rPr lang="en-US" altLang="ko-KR" sz="10000" kern="100" dirty="0" err="1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  <a:cs typeface="Times New Roman" panose="02020603050405020304" pitchFamily="18" charset="0"/>
              </a:rPr>
              <a:t>Easy_Lift</a:t>
            </a:r>
            <a:r>
              <a:rPr lang="en-US" altLang="ko-KR" sz="10000" kern="100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0000" kern="100" dirty="0">
              <a:solidFill>
                <a:schemeClr val="bg1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51BC8C-FEEB-4959-AE75-CC4B19A59CA6}"/>
              </a:ext>
            </a:extLst>
          </p:cNvPr>
          <p:cNvSpPr/>
          <p:nvPr/>
        </p:nvSpPr>
        <p:spPr>
          <a:xfrm>
            <a:off x="1726656" y="3645342"/>
            <a:ext cx="30240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ea typeface="강한공군체 Medium" panose="020B0600000101010101" pitchFamily="50" charset="-127"/>
              </a:rPr>
              <a:t>Smart 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  <a:ea typeface="강한공군체 Medium" panose="020B0600000101010101" pitchFamily="50" charset="-127"/>
              </a:rPr>
              <a:t>안전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ea typeface="강한공군체 Medium" panose="020B0600000101010101" pitchFamily="50" charset="-127"/>
              </a:rPr>
              <a:t>- 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  <a:ea typeface="강한공군체 Medium" panose="020B0600000101010101" pitchFamily="50" charset="-127"/>
              </a:rPr>
              <a:t>강수경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ea typeface="강한공군체 Medium" panose="020B0600000101010101" pitchFamily="50" charset="-127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  <a:ea typeface="강한공군체 Medium" panose="020B0600000101010101" pitchFamily="50" charset="-127"/>
              </a:rPr>
              <a:t>이지우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ea typeface="강한공군체 Medium" panose="020B0600000101010101" pitchFamily="50" charset="-127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  <a:ea typeface="강한공군체 Medium" panose="020B0600000101010101" pitchFamily="50" charset="-127"/>
              </a:rPr>
              <a:t>전승현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ea typeface="강한공군체 Medium" panose="020B0600000101010101" pitchFamily="50" charset="-127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  <a:ea typeface="강한공군체 Medium" panose="020B0600000101010101" pitchFamily="50" charset="-127"/>
              </a:rPr>
              <a:t>최아진</a:t>
            </a:r>
            <a:endParaRPr lang="ko-KR" altLang="en-US" sz="4800" b="1" baseline="30000" dirty="0">
              <a:solidFill>
                <a:schemeClr val="bg1"/>
              </a:solidFill>
              <a:latin typeface="+mj-lt"/>
              <a:ea typeface="강한공군체 Medium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81AD295-56E9-4BFF-9EBC-863C1B092829}"/>
              </a:ext>
            </a:extLst>
          </p:cNvPr>
          <p:cNvSpPr/>
          <p:nvPr/>
        </p:nvSpPr>
        <p:spPr>
          <a:xfrm>
            <a:off x="45409" y="4755671"/>
            <a:ext cx="30240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3600" baseline="30000" dirty="0">
                <a:solidFill>
                  <a:schemeClr val="bg1"/>
                </a:solidFill>
                <a:latin typeface="나눔고딕 ExtraBold" panose="020D0904000000000000" pitchFamily="50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0" name="모서리가 둥근 직사각형 169"/>
          <p:cNvSpPr/>
          <p:nvPr/>
        </p:nvSpPr>
        <p:spPr>
          <a:xfrm>
            <a:off x="533400" y="22782655"/>
            <a:ext cx="14327620" cy="9007193"/>
          </a:xfrm>
          <a:prstGeom prst="roundRect">
            <a:avLst>
              <a:gd name="adj" fmla="val 1871"/>
            </a:avLst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387"/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504844" y="6731250"/>
            <a:ext cx="14356176" cy="14572451"/>
          </a:xfrm>
          <a:prstGeom prst="roundRect">
            <a:avLst>
              <a:gd name="adj" fmla="val 2091"/>
            </a:avLst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8742" tIns="158742" rIns="158742" bIns="158742" rtlCol="0" anchor="ctr"/>
          <a:lstStyle/>
          <a:p>
            <a:endParaRPr lang="en-US" altLang="ko-KR" sz="3969" spc="-132">
              <a:solidFill>
                <a:prstClr val="black"/>
              </a:solidFill>
              <a:latin typeface="Arial" panose="020B0604020202020204" pitchFamily="34" charset="0"/>
              <a:ea typeface="KoPub돋움체 Bold" panose="00000800000000000000"/>
            </a:endParaRPr>
          </a:p>
        </p:txBody>
      </p: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83B81C76-BCFB-4A51-B738-613355EEB50A}"/>
              </a:ext>
            </a:extLst>
          </p:cNvPr>
          <p:cNvGrpSpPr/>
          <p:nvPr/>
        </p:nvGrpSpPr>
        <p:grpSpPr>
          <a:xfrm>
            <a:off x="487876" y="31965358"/>
            <a:ext cx="14508705" cy="1147970"/>
            <a:chOff x="3495198" y="1850424"/>
            <a:chExt cx="15684043" cy="1380794"/>
          </a:xfrm>
        </p:grpSpPr>
        <p:sp>
          <p:nvSpPr>
            <p:cNvPr id="238" name="모서리가 둥근 직사각형 152">
              <a:extLst>
                <a:ext uri="{FF2B5EF4-FFF2-40B4-BE49-F238E27FC236}">
                  <a16:creationId xmlns:a16="http://schemas.microsoft.com/office/drawing/2014/main" id="{C6A2CDA9-2AE8-4D77-A24C-A8DDC90DA4AF}"/>
                </a:ext>
              </a:extLst>
            </p:cNvPr>
            <p:cNvSpPr/>
            <p:nvPr/>
          </p:nvSpPr>
          <p:spPr>
            <a:xfrm>
              <a:off x="3495198" y="1850424"/>
              <a:ext cx="15684043" cy="138079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0000"/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173" dirty="0">
                <a:latin typeface="+mj-lt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C3661D05-51E8-426F-94E1-C83DC025D7D3}"/>
                </a:ext>
              </a:extLst>
            </p:cNvPr>
            <p:cNvSpPr/>
            <p:nvPr/>
          </p:nvSpPr>
          <p:spPr>
            <a:xfrm>
              <a:off x="3658844" y="2040727"/>
              <a:ext cx="1041815" cy="10418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173" b="1">
                <a:solidFill>
                  <a:srgbClr val="0080B5"/>
                </a:solidFill>
                <a:latin typeface="+mj-lt"/>
              </a:endParaRPr>
            </a:p>
          </p:txBody>
        </p:sp>
      </p:grpSp>
      <p:sp>
        <p:nvSpPr>
          <p:cNvPr id="173" name="모서리가 둥근 직사각형 172"/>
          <p:cNvSpPr/>
          <p:nvPr/>
        </p:nvSpPr>
        <p:spPr>
          <a:xfrm>
            <a:off x="15210971" y="5476603"/>
            <a:ext cx="14601948" cy="28581100"/>
          </a:xfrm>
          <a:prstGeom prst="roundRect">
            <a:avLst>
              <a:gd name="adj" fmla="val 1239"/>
            </a:avLst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ko-KR" altLang="en-US" sz="36387"/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657667" y="6891512"/>
            <a:ext cx="14011405" cy="955278"/>
          </a:xfrm>
          <a:prstGeom prst="roundRect">
            <a:avLst>
              <a:gd name="adj" fmla="val 50000"/>
            </a:avLst>
          </a:prstGeom>
          <a:solidFill>
            <a:srgbClr val="255A9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  <a:cs typeface="Arial" panose="020B0604020202020204" pitchFamily="34" charset="0"/>
              </a:rPr>
              <a:t>승강기 및 건설용 리프트 사고사례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1805" y="8019844"/>
            <a:ext cx="14011405" cy="4795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0" b="1" dirty="0">
              <a:solidFill>
                <a:srgbClr val="0070C0"/>
              </a:solidFill>
            </a:endParaRPr>
          </a:p>
          <a:p>
            <a:r>
              <a:rPr lang="ko-KR" altLang="en-US" sz="4200" b="1" dirty="0">
                <a:solidFill>
                  <a:srgbClr val="197EC6"/>
                </a:solidFill>
              </a:rPr>
              <a:t>행정안전부</a:t>
            </a:r>
            <a:r>
              <a:rPr lang="en-US" altLang="ko-KR" sz="4200" b="1" dirty="0">
                <a:solidFill>
                  <a:srgbClr val="197EC6"/>
                </a:solidFill>
              </a:rPr>
              <a:t>, </a:t>
            </a:r>
            <a:r>
              <a:rPr lang="ko-KR" altLang="en-US" sz="4200" b="1" dirty="0">
                <a:solidFill>
                  <a:srgbClr val="197EC6"/>
                </a:solidFill>
              </a:rPr>
              <a:t>승강기 사고 및 기술자 사고 통계</a:t>
            </a:r>
            <a:endParaRPr lang="en-US" altLang="ko-KR" sz="4200" b="1" dirty="0">
              <a:solidFill>
                <a:srgbClr val="197EC6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/>
              <a:t> </a:t>
            </a:r>
            <a:r>
              <a:rPr lang="en-US" altLang="ko-KR" sz="3600" b="1" dirty="0"/>
              <a:t>2019</a:t>
            </a:r>
            <a:r>
              <a:rPr lang="ko-KR" altLang="en-US" sz="3600" b="1" dirty="0"/>
              <a:t>년부터 약 </a:t>
            </a:r>
            <a:r>
              <a:rPr lang="en-US" altLang="ko-KR" sz="3600" b="1" dirty="0"/>
              <a:t>5</a:t>
            </a:r>
            <a:r>
              <a:rPr lang="ko-KR" altLang="en-US" sz="3600" b="1" dirty="0"/>
              <a:t>년간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승강기 사고로 </a:t>
            </a:r>
            <a:r>
              <a:rPr lang="ko-KR" altLang="en-US" sz="3600" b="1" dirty="0"/>
              <a:t>인한 사상자 </a:t>
            </a:r>
            <a:r>
              <a:rPr lang="en-US" altLang="ko-KR" sz="3600" b="1" dirty="0"/>
              <a:t>335</a:t>
            </a:r>
            <a:r>
              <a:rPr lang="ko-KR" altLang="en-US" sz="3600" b="1" dirty="0"/>
              <a:t>명 중 </a:t>
            </a:r>
            <a:endParaRPr lang="en-US" altLang="ko-KR" sz="3600" b="1" dirty="0"/>
          </a:p>
          <a:p>
            <a:r>
              <a:rPr lang="ko-KR" altLang="en-US" sz="3600" b="1" dirty="0"/>
              <a:t>  사망자 </a:t>
            </a:r>
            <a:r>
              <a:rPr lang="en-US" altLang="ko-KR" sz="3600" b="1" dirty="0"/>
              <a:t>27</a:t>
            </a:r>
            <a:r>
              <a:rPr lang="ko-KR" altLang="en-US" sz="3600" b="1" dirty="0"/>
              <a:t>명</a:t>
            </a:r>
            <a:r>
              <a:rPr lang="en-US" altLang="ko-KR" sz="3600" b="1" dirty="0"/>
              <a:t>, </a:t>
            </a:r>
            <a:r>
              <a:rPr lang="ko-KR" altLang="en-US" sz="3600" b="1" dirty="0"/>
              <a:t>부상자 </a:t>
            </a:r>
            <a:r>
              <a:rPr lang="en-US" altLang="ko-KR" sz="3600" b="1" dirty="0"/>
              <a:t>308</a:t>
            </a:r>
            <a:r>
              <a:rPr lang="ko-KR" altLang="en-US" sz="3600" b="1" dirty="0"/>
              <a:t>명 수준으로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높은 사고 발생률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1800" b="1" dirty="0"/>
          </a:p>
          <a:p>
            <a:r>
              <a:rPr lang="ko-KR" altLang="en-US" sz="4200" b="1" dirty="0">
                <a:solidFill>
                  <a:srgbClr val="0070C0"/>
                </a:solidFill>
              </a:rPr>
              <a:t>건설현장 리프트 주요 사고 사례 </a:t>
            </a:r>
            <a:r>
              <a:rPr lang="en-US" altLang="ko-KR" sz="4200" b="1" dirty="0">
                <a:solidFill>
                  <a:srgbClr val="FF0000"/>
                </a:solidFill>
              </a:rPr>
              <a:t>(</a:t>
            </a:r>
            <a:r>
              <a:rPr lang="ko-KR" altLang="en-US" sz="4200" b="1" dirty="0">
                <a:solidFill>
                  <a:srgbClr val="FF0000"/>
                </a:solidFill>
              </a:rPr>
              <a:t>추락</a:t>
            </a:r>
            <a:r>
              <a:rPr lang="en-US" altLang="ko-KR" sz="4200" b="1" dirty="0">
                <a:solidFill>
                  <a:srgbClr val="FF0000"/>
                </a:solidFill>
              </a:rPr>
              <a:t>)</a:t>
            </a:r>
            <a:endParaRPr lang="en-US" altLang="ko-KR" sz="4200" b="1" dirty="0"/>
          </a:p>
          <a:p>
            <a:pPr marL="571500" indent="-571500">
              <a:lnSpc>
                <a:spcPts val="46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권과방지장치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미흡으로 과상승한 </a:t>
            </a:r>
            <a:r>
              <a:rPr lang="ko-KR" altLang="en-US" sz="3600" b="1" dirty="0"/>
              <a:t>운반구로 인한 추락</a:t>
            </a:r>
            <a:endParaRPr lang="en-US" altLang="ko-KR" sz="3600" b="1" dirty="0"/>
          </a:p>
          <a:p>
            <a:pPr marL="571500" indent="-571500">
              <a:lnSpc>
                <a:spcPts val="46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운행 전 점검 미흡으로 </a:t>
            </a:r>
            <a:r>
              <a:rPr lang="ko-KR" altLang="en-US" sz="3600" b="1" dirty="0"/>
              <a:t>리프트 </a:t>
            </a:r>
            <a:r>
              <a:rPr lang="ko-KR" altLang="en-US" sz="3600" b="1" dirty="0" err="1"/>
              <a:t>운반구</a:t>
            </a:r>
            <a:r>
              <a:rPr lang="ko-KR" altLang="en-US" sz="3600" b="1" dirty="0"/>
              <a:t> 추락</a:t>
            </a:r>
            <a:endParaRPr lang="en-US" altLang="ko-KR" sz="3600" b="1" dirty="0"/>
          </a:p>
          <a:p>
            <a:pPr marL="571500" indent="-571500">
              <a:lnSpc>
                <a:spcPts val="46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/>
              <a:t>자재를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과적하여 운행하여 추락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" name="모서리가 둥근 직사각형 190"/>
          <p:cNvSpPr/>
          <p:nvPr/>
        </p:nvSpPr>
        <p:spPr>
          <a:xfrm>
            <a:off x="15287953" y="35793615"/>
            <a:ext cx="14524966" cy="6976810"/>
          </a:xfrm>
          <a:prstGeom prst="roundRect">
            <a:avLst>
              <a:gd name="adj" fmla="val 10233"/>
            </a:avLst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0" bIns="36000" rtlCol="0" anchor="ctr"/>
          <a:lstStyle/>
          <a:p>
            <a:pPr>
              <a:spcAft>
                <a:spcPts val="200"/>
              </a:spcAft>
            </a:pPr>
            <a:endParaRPr lang="en-US" altLang="ko-KR" sz="4000" dirty="0">
              <a:solidFill>
                <a:schemeClr val="tx1"/>
              </a:solidFill>
              <a:latin typeface="Arial" panose="020B0604020202020204" pitchFamily="34" charset="0"/>
              <a:ea typeface="나눔고딕 ExtraBold" panose="020D0904000000000000" pitchFamily="50" charset="-127"/>
            </a:endParaRPr>
          </a:p>
        </p:txBody>
      </p:sp>
      <p:sp>
        <p:nvSpPr>
          <p:cNvPr id="252" name="모서리가 둥근 직사각형 251"/>
          <p:cNvSpPr/>
          <p:nvPr/>
        </p:nvSpPr>
        <p:spPr>
          <a:xfrm>
            <a:off x="751267" y="33573647"/>
            <a:ext cx="2784596" cy="988112"/>
          </a:xfrm>
          <a:prstGeom prst="roundRect">
            <a:avLst>
              <a:gd name="adj" fmla="val 50000"/>
            </a:avLst>
          </a:prstGeom>
          <a:solidFill>
            <a:srgbClr val="255A9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5200" b="1" dirty="0">
                <a:solidFill>
                  <a:schemeClr val="bg1"/>
                </a:solidFill>
                <a:latin typeface="Arial" panose="020B0604020202020204" pitchFamily="34" charset="0"/>
                <a:ea typeface="KoPub돋움체 Bold" panose="00000800000000000000" pitchFamily="2" charset="-127"/>
                <a:cs typeface="Arial" panose="020B0604020202020204" pitchFamily="34" charset="0"/>
              </a:rPr>
              <a:t>데이터</a:t>
            </a:r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15473694" y="5614543"/>
            <a:ext cx="4968551" cy="1029333"/>
          </a:xfrm>
          <a:prstGeom prst="roundRect">
            <a:avLst>
              <a:gd name="adj" fmla="val 50000"/>
            </a:avLst>
          </a:prstGeom>
          <a:solidFill>
            <a:srgbClr val="255A9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  <a:cs typeface="Arial" panose="020B0604020202020204" pitchFamily="34" charset="0"/>
              </a:rPr>
              <a:t>데이터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  <a:cs typeface="Arial" panose="020B0604020202020204" pitchFamily="34" charset="0"/>
              </a:rPr>
              <a:t>전처리</a:t>
            </a:r>
            <a:endParaRPr lang="ko-KR" altLang="en-US" sz="4800" b="1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15473694" y="11140211"/>
            <a:ext cx="8640960" cy="988112"/>
          </a:xfrm>
          <a:prstGeom prst="roundRect">
            <a:avLst>
              <a:gd name="adj" fmla="val 50000"/>
            </a:avLst>
          </a:prstGeom>
          <a:solidFill>
            <a:srgbClr val="255A9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  <a:cs typeface="Arial" panose="020B0604020202020204" pitchFamily="34" charset="0"/>
              </a:rPr>
              <a:t>머신러닝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  <a:cs typeface="Arial" panose="020B0604020202020204" pitchFamily="34" charset="0"/>
              </a:rPr>
              <a:t> 모델 및 성능지표</a:t>
            </a:r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5480184" y="15401127"/>
            <a:ext cx="3750905" cy="1014616"/>
          </a:xfrm>
          <a:prstGeom prst="roundRect">
            <a:avLst>
              <a:gd name="adj" fmla="val 50000"/>
            </a:avLst>
          </a:prstGeom>
          <a:solidFill>
            <a:srgbClr val="255A9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  <a:cs typeface="Arial" panose="020B0604020202020204" pitchFamily="34" charset="0"/>
              </a:rPr>
              <a:t>개발 결과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1A4CE4-B72D-6BB5-D05E-DFEE50012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71" y="12748441"/>
            <a:ext cx="6896173" cy="515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57547E-AF6B-0755-61EB-AFFA04FAD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60" y="12769834"/>
            <a:ext cx="6337028" cy="51318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AB5CB-9920-4518-8C12-E0A3A84712FF}"/>
              </a:ext>
            </a:extLst>
          </p:cNvPr>
          <p:cNvSpPr txBox="1"/>
          <p:nvPr/>
        </p:nvSpPr>
        <p:spPr>
          <a:xfrm>
            <a:off x="-793624" y="34874864"/>
            <a:ext cx="21386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7005"/>
            <a:r>
              <a:rPr lang="ko-KR" altLang="en-US" sz="3200" b="1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독립변수 </a:t>
            </a:r>
            <a:r>
              <a:rPr lang="en-US" altLang="ko-KR" sz="3200" b="1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en-US" sz="32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엘리베이터 내외부의 환경 데이터 </a:t>
            </a:r>
            <a:r>
              <a:rPr lang="en-US" altLang="ko-KR" sz="26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6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온도</a:t>
            </a:r>
            <a:r>
              <a:rPr lang="en-US" altLang="ko-KR" sz="26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6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습도</a:t>
            </a:r>
            <a:r>
              <a:rPr lang="en-US" altLang="ko-KR" sz="26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RPM, </a:t>
            </a:r>
            <a:r>
              <a:rPr lang="ko-KR" altLang="en-US" sz="26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진동</a:t>
            </a:r>
            <a:r>
              <a:rPr lang="en-US" altLang="ko-KR" sz="26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6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압력</a:t>
            </a:r>
            <a:r>
              <a:rPr lang="en-US" altLang="ko-KR" sz="26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6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센서</a:t>
            </a:r>
            <a:r>
              <a:rPr lang="en-US" altLang="ko-KR" sz="26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1437005"/>
            <a:r>
              <a:rPr lang="ko-KR" altLang="en-US" sz="3200" b="1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종속변수 </a:t>
            </a:r>
            <a:r>
              <a:rPr lang="en-US" altLang="ko-KR" sz="3200" b="1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en-US" sz="3200" b="1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엘리베이터의 고장유무</a:t>
            </a:r>
            <a:r>
              <a:rPr lang="en-US" altLang="ko-KR" sz="32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32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47903F-6B5D-45A2-A145-A12E49DE902C}"/>
              </a:ext>
            </a:extLst>
          </p:cNvPr>
          <p:cNvSpPr txBox="1"/>
          <p:nvPr/>
        </p:nvSpPr>
        <p:spPr>
          <a:xfrm>
            <a:off x="5758781" y="17959849"/>
            <a:ext cx="6337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그림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건설용 리프트 추락 사고</a:t>
            </a:r>
          </a:p>
        </p:txBody>
      </p:sp>
      <p:sp>
        <p:nvSpPr>
          <p:cNvPr id="63" name="모서리가 둥근 직사각형 31">
            <a:extLst>
              <a:ext uri="{FF2B5EF4-FFF2-40B4-BE49-F238E27FC236}">
                <a16:creationId xmlns:a16="http://schemas.microsoft.com/office/drawing/2014/main" id="{625C09CD-555C-48F9-8C94-181D752464A5}"/>
              </a:ext>
            </a:extLst>
          </p:cNvPr>
          <p:cNvSpPr/>
          <p:nvPr/>
        </p:nvSpPr>
        <p:spPr>
          <a:xfrm>
            <a:off x="502520" y="33293627"/>
            <a:ext cx="14358500" cy="9476798"/>
          </a:xfrm>
          <a:prstGeom prst="roundRect">
            <a:avLst>
              <a:gd name="adj" fmla="val 3188"/>
            </a:avLst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457200" indent="-457200" fontAlgn="base">
              <a:buFont typeface="맑은 고딕" panose="020B0503020000020004" pitchFamily="50" charset="-127"/>
              <a:buChar char="-"/>
            </a:pP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0" name="그림 69" descr="텍스트, 스크린샷, 사각형, 패턴이(가) 표시된 사진&#10;&#10;자동 생성된 설명">
            <a:extLst>
              <a:ext uri="{FF2B5EF4-FFF2-40B4-BE49-F238E27FC236}">
                <a16:creationId xmlns:a16="http://schemas.microsoft.com/office/drawing/2014/main" id="{2251FB72-CFC8-4125-A68D-3AC0B556BDF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7696" r="10351"/>
          <a:stretch/>
        </p:blipFill>
        <p:spPr bwMode="auto">
          <a:xfrm>
            <a:off x="718543" y="36132381"/>
            <a:ext cx="6884119" cy="583811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7BAE7AA-0915-4BE3-9CA5-DA4847624776}"/>
              </a:ext>
            </a:extLst>
          </p:cNvPr>
          <p:cNvSpPr txBox="1"/>
          <p:nvPr/>
        </p:nvSpPr>
        <p:spPr>
          <a:xfrm>
            <a:off x="2205559" y="42156970"/>
            <a:ext cx="6289849" cy="39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그림 </a:t>
            </a:r>
            <a:r>
              <a:rPr lang="en-US" altLang="ko-KR" sz="2000" dirty="0"/>
              <a:t>2 </a:t>
            </a:r>
            <a:r>
              <a:rPr lang="ko-KR" altLang="en-US" sz="2000" dirty="0"/>
              <a:t>각 변수의 상관관계 분석표</a:t>
            </a:r>
          </a:p>
        </p:txBody>
      </p:sp>
      <p:pic>
        <p:nvPicPr>
          <p:cNvPr id="73" name="그림 72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78CC5A78-079C-4BE0-8F52-DBD48707B92E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" t="7184" r="6632" b="5929"/>
          <a:stretch/>
        </p:blipFill>
        <p:spPr bwMode="auto">
          <a:xfrm>
            <a:off x="7602662" y="36015611"/>
            <a:ext cx="6960349" cy="561545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105A872-0F8C-441B-9039-F180A9577C1D}"/>
              </a:ext>
            </a:extLst>
          </p:cNvPr>
          <p:cNvSpPr txBox="1"/>
          <p:nvPr/>
        </p:nvSpPr>
        <p:spPr>
          <a:xfrm>
            <a:off x="8135368" y="42156970"/>
            <a:ext cx="6289849" cy="39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그림 </a:t>
            </a:r>
            <a:r>
              <a:rPr lang="en-US" altLang="ko-KR" sz="2000" dirty="0"/>
              <a:t>3 </a:t>
            </a:r>
            <a:r>
              <a:rPr lang="ko-KR" altLang="en-US" sz="2000" dirty="0"/>
              <a:t>종속변수별 각 독립변수의 데이터양 수치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408FB38-3C71-4868-AAB2-5B5EAD0695E9}"/>
              </a:ext>
            </a:extLst>
          </p:cNvPr>
          <p:cNvGrpSpPr/>
          <p:nvPr/>
        </p:nvGrpSpPr>
        <p:grpSpPr>
          <a:xfrm>
            <a:off x="15249820" y="34357613"/>
            <a:ext cx="14495949" cy="1147970"/>
            <a:chOff x="3627442" y="1846916"/>
            <a:chExt cx="15684043" cy="1380795"/>
          </a:xfrm>
        </p:grpSpPr>
        <p:sp>
          <p:nvSpPr>
            <p:cNvPr id="77" name="모서리가 둥근 직사각형 152">
              <a:extLst>
                <a:ext uri="{FF2B5EF4-FFF2-40B4-BE49-F238E27FC236}">
                  <a16:creationId xmlns:a16="http://schemas.microsoft.com/office/drawing/2014/main" id="{104A513A-0B32-4EA5-AAD5-5AA3C53EE5D2}"/>
                </a:ext>
              </a:extLst>
            </p:cNvPr>
            <p:cNvSpPr/>
            <p:nvPr/>
          </p:nvSpPr>
          <p:spPr>
            <a:xfrm>
              <a:off x="3627442" y="1846916"/>
              <a:ext cx="15684043" cy="13807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0000"/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0" dirty="0">
                <a:latin typeface="+mj-lt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936DA4BE-2CBB-4A54-B26B-68F81B0947D6}"/>
                </a:ext>
              </a:extLst>
            </p:cNvPr>
            <p:cNvSpPr/>
            <p:nvPr/>
          </p:nvSpPr>
          <p:spPr>
            <a:xfrm>
              <a:off x="3821261" y="2049388"/>
              <a:ext cx="1041815" cy="10418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0" b="1">
                <a:solidFill>
                  <a:srgbClr val="0080B5"/>
                </a:solidFill>
                <a:latin typeface="+mj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9686EE-BA67-4E8C-9B65-04DA79E962C0}"/>
              </a:ext>
            </a:extLst>
          </p:cNvPr>
          <p:cNvSpPr txBox="1"/>
          <p:nvPr/>
        </p:nvSpPr>
        <p:spPr>
          <a:xfrm>
            <a:off x="831805" y="19452330"/>
            <a:ext cx="13892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잦은 승강기 및 건설용 리프트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사고를 예방하기 위해</a:t>
            </a:r>
            <a:r>
              <a:rPr lang="en-US" altLang="ko-KR" sz="3600" b="1" dirty="0"/>
              <a:t>, </a:t>
            </a:r>
          </a:p>
          <a:p>
            <a:pPr algn="ctr"/>
            <a:r>
              <a:rPr lang="ko-KR" altLang="en-US" sz="3600" b="1" dirty="0"/>
              <a:t>안전관리자의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승강설비 점검을 보조</a:t>
            </a:r>
            <a:r>
              <a:rPr lang="ko-KR" altLang="en-US" sz="3600" b="1" dirty="0"/>
              <a:t>하여 효율적인 안전관리를 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할 수 있는 프로그램 모델을 개발하고자 함</a:t>
            </a:r>
          </a:p>
        </p:txBody>
      </p:sp>
      <p:sp>
        <p:nvSpPr>
          <p:cNvPr id="87" name="모서리가 둥근 직사각형 170">
            <a:extLst>
              <a:ext uri="{FF2B5EF4-FFF2-40B4-BE49-F238E27FC236}">
                <a16:creationId xmlns:a16="http://schemas.microsoft.com/office/drawing/2014/main" id="{79F121D9-7F7B-4697-91E2-B1A06AB51C24}"/>
              </a:ext>
            </a:extLst>
          </p:cNvPr>
          <p:cNvSpPr/>
          <p:nvPr/>
        </p:nvSpPr>
        <p:spPr>
          <a:xfrm>
            <a:off x="657667" y="18431967"/>
            <a:ext cx="14011405" cy="955278"/>
          </a:xfrm>
          <a:prstGeom prst="roundRect">
            <a:avLst>
              <a:gd name="adj" fmla="val 50000"/>
            </a:avLst>
          </a:prstGeom>
          <a:solidFill>
            <a:srgbClr val="255A9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  <a:cs typeface="Arial" panose="020B0604020202020204" pitchFamily="34" charset="0"/>
              </a:rPr>
              <a:t>개발 목적</a:t>
            </a:r>
          </a:p>
        </p:txBody>
      </p:sp>
      <p:sp>
        <p:nvSpPr>
          <p:cNvPr id="92" name="모서리가 둥근 직사각형 170">
            <a:extLst>
              <a:ext uri="{FF2B5EF4-FFF2-40B4-BE49-F238E27FC236}">
                <a16:creationId xmlns:a16="http://schemas.microsoft.com/office/drawing/2014/main" id="{B7C97087-5990-4FAE-AF21-D651CA47A5D4}"/>
              </a:ext>
            </a:extLst>
          </p:cNvPr>
          <p:cNvSpPr/>
          <p:nvPr/>
        </p:nvSpPr>
        <p:spPr>
          <a:xfrm>
            <a:off x="676691" y="23065274"/>
            <a:ext cx="14011405" cy="955278"/>
          </a:xfrm>
          <a:prstGeom prst="roundRect">
            <a:avLst>
              <a:gd name="adj" fmla="val 50000"/>
            </a:avLst>
          </a:prstGeom>
          <a:solidFill>
            <a:srgbClr val="255A9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  <a:cs typeface="Arial" panose="020B0604020202020204" pitchFamily="34" charset="0"/>
              </a:rPr>
              <a:t>모델 기능</a:t>
            </a:r>
          </a:p>
        </p:txBody>
      </p:sp>
      <p:sp>
        <p:nvSpPr>
          <p:cNvPr id="93" name="모서리가 둥근 직사각형 170">
            <a:extLst>
              <a:ext uri="{FF2B5EF4-FFF2-40B4-BE49-F238E27FC236}">
                <a16:creationId xmlns:a16="http://schemas.microsoft.com/office/drawing/2014/main" id="{63D8D965-CAE0-4EFE-A6DD-C2414FCADFD2}"/>
              </a:ext>
            </a:extLst>
          </p:cNvPr>
          <p:cNvSpPr/>
          <p:nvPr/>
        </p:nvSpPr>
        <p:spPr>
          <a:xfrm>
            <a:off x="676691" y="26496863"/>
            <a:ext cx="14011405" cy="955278"/>
          </a:xfrm>
          <a:prstGeom prst="roundRect">
            <a:avLst>
              <a:gd name="adj" fmla="val 50000"/>
            </a:avLst>
          </a:prstGeom>
          <a:solidFill>
            <a:srgbClr val="255A9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  <a:cs typeface="Arial" panose="020B0604020202020204" pitchFamily="34" charset="0"/>
              </a:rPr>
              <a:t>모델 활용방안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8A70-F1D7-C678-2F29-14D92DBB6C69}"/>
              </a:ext>
            </a:extLst>
          </p:cNvPr>
          <p:cNvSpPr/>
          <p:nvPr/>
        </p:nvSpPr>
        <p:spPr>
          <a:xfrm>
            <a:off x="6983240" y="2991218"/>
            <a:ext cx="21746416" cy="269127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B2812F21-55BE-F922-E2B4-4AF5A3F57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7667" l="6000" r="93222">
                        <a14:foregroundMark x1="5889" y1="38222" x2="1778" y2="49778"/>
                        <a14:foregroundMark x1="1778" y1="49778" x2="6333" y2="68222"/>
                        <a14:foregroundMark x1="6333" y1="68222" x2="19778" y2="82889"/>
                        <a14:foregroundMark x1="19778" y1="82889" x2="40889" y2="88444"/>
                        <a14:foregroundMark x1="40889" y1="88444" x2="72667" y2="77333"/>
                        <a14:foregroundMark x1="72667" y1="77333" x2="81000" y2="64556"/>
                        <a14:foregroundMark x1="23889" y1="62556" x2="37222" y2="69778"/>
                        <a14:foregroundMark x1="37222" y1="69778" x2="52000" y2="60556"/>
                        <a14:foregroundMark x1="52000" y1="60556" x2="47222" y2="71333"/>
                        <a14:foregroundMark x1="47222" y1="71333" x2="47444" y2="37667"/>
                        <a14:foregroundMark x1="47444" y1="37667" x2="53222" y2="53778"/>
                        <a14:foregroundMark x1="53222" y1="53778" x2="57889" y2="12889"/>
                        <a14:foregroundMark x1="57889" y1="12889" x2="24667" y2="21444"/>
                        <a14:foregroundMark x1="24667" y1="21444" x2="10444" y2="67556"/>
                        <a14:foregroundMark x1="10444" y1="67556" x2="57222" y2="78111"/>
                        <a14:foregroundMark x1="57222" y1="78111" x2="82333" y2="55556"/>
                        <a14:foregroundMark x1="82333" y1="55556" x2="75444" y2="19111"/>
                        <a14:foregroundMark x1="75444" y1="19111" x2="51222" y2="39333"/>
                        <a14:foregroundMark x1="51222" y1="39333" x2="71333" y2="51667"/>
                        <a14:foregroundMark x1="71333" y1="51667" x2="73333" y2="49778"/>
                        <a14:foregroundMark x1="33444" y1="31111" x2="17556" y2="37444"/>
                        <a14:foregroundMark x1="17556" y1="37444" x2="13778" y2="52667"/>
                        <a14:foregroundMark x1="13778" y1="52667" x2="51000" y2="52222"/>
                        <a14:foregroundMark x1="51000" y1="52222" x2="19778" y2="34667"/>
                        <a14:foregroundMark x1="19778" y1="34667" x2="9111" y2="51667"/>
                        <a14:foregroundMark x1="9111" y1="51667" x2="9111" y2="52333"/>
                        <a14:foregroundMark x1="5889" y1="42111" x2="5111" y2="67000"/>
                        <a14:foregroundMark x1="5111" y1="67000" x2="24111" y2="90444"/>
                        <a14:foregroundMark x1="36009" y1="95853" x2="36333" y2="96000"/>
                        <a14:foregroundMark x1="24111" y1="90444" x2="32218" y2="94129"/>
                        <a14:foregroundMark x1="36333" y1="96000" x2="58111" y2="96333"/>
                        <a14:foregroundMark x1="58111" y1="96333" x2="80222" y2="81222"/>
                        <a14:foregroundMark x1="80222" y1="81222" x2="94444" y2="57667"/>
                        <a14:foregroundMark x1="94444" y1="57667" x2="91778" y2="29111"/>
                        <a14:foregroundMark x1="91778" y1="29111" x2="77778" y2="15667"/>
                        <a14:foregroundMark x1="77778" y1="15667" x2="62889" y2="10889"/>
                        <a14:foregroundMark x1="62889" y1="10889" x2="40778" y2="17000"/>
                        <a14:foregroundMark x1="40778" y1="17000" x2="29000" y2="26667"/>
                        <a14:foregroundMark x1="29000" y1="26667" x2="29000" y2="27889"/>
                        <a14:foregroundMark x1="36111" y1="10556" x2="45222" y2="6333"/>
                        <a14:foregroundMark x1="45222" y1="6333" x2="59000" y2="10333"/>
                        <a14:foregroundMark x1="59000" y1="10333" x2="62333" y2="17667"/>
                        <a14:foregroundMark x1="64333" y1="6778" x2="54333" y2="4111"/>
                        <a14:foregroundMark x1="54333" y1="4111" x2="33778" y2="7667"/>
                        <a14:foregroundMark x1="33778" y1="7667" x2="30444" y2="48111"/>
                        <a14:foregroundMark x1="30444" y1="48111" x2="63667" y2="70000"/>
                        <a14:foregroundMark x1="63667" y1="70000" x2="88556" y2="48111"/>
                        <a14:foregroundMark x1="88556" y1="48111" x2="73333" y2="26889"/>
                        <a14:foregroundMark x1="73333" y1="26889" x2="54222" y2="12667"/>
                        <a14:foregroundMark x1="54222" y1="12667" x2="47667" y2="10556"/>
                        <a14:foregroundMark x1="81000" y1="28556" x2="81778" y2="46556"/>
                        <a14:foregroundMark x1="81778" y1="46556" x2="93444" y2="53889"/>
                        <a14:foregroundMark x1="93444" y1="53889" x2="90778" y2="33111"/>
                        <a14:foregroundMark x1="90778" y1="33111" x2="86778" y2="29222"/>
                        <a14:foregroundMark x1="43111" y1="15111" x2="28667" y2="25889"/>
                        <a14:foregroundMark x1="28667" y1="25889" x2="15667" y2="54667"/>
                        <a14:foregroundMark x1="15667" y1="54667" x2="13222" y2="70889"/>
                        <a14:foregroundMark x1="13222" y1="70889" x2="20111" y2="85333"/>
                        <a14:foregroundMark x1="20111" y1="85333" x2="36111" y2="92000"/>
                        <a14:foregroundMark x1="36111" y1="92000" x2="53111" y2="90444"/>
                        <a14:foregroundMark x1="53111" y1="90444" x2="65222" y2="65333"/>
                        <a14:foregroundMark x1="65222" y1="65333" x2="53111" y2="30667"/>
                        <a14:foregroundMark x1="53111" y1="30667" x2="38000" y2="22333"/>
                        <a14:foregroundMark x1="38000" y1="22333" x2="34778" y2="22778"/>
                        <a14:foregroundMark x1="18778" y1="74111" x2="28710" y2="93180"/>
                        <a14:foregroundMark x1="35776" y1="96189" x2="47444" y2="97667"/>
                        <a14:foregroundMark x1="47444" y1="97667" x2="66111" y2="87889"/>
                        <a14:foregroundMark x1="66111" y1="87889" x2="72778" y2="64667"/>
                        <a14:foregroundMark x1="72778" y1="64667" x2="70778" y2="58111"/>
                        <a14:foregroundMark x1="35444" y1="71556" x2="54111" y2="68778"/>
                        <a14:foregroundMark x1="54111" y1="68778" x2="35222" y2="39111"/>
                        <a14:foregroundMark x1="35222" y1="39111" x2="15889" y2="64222"/>
                        <a14:foregroundMark x1="15889" y1="64222" x2="38333" y2="85111"/>
                        <a14:foregroundMark x1="38333" y1="85111" x2="54000" y2="83111"/>
                        <a14:foregroundMark x1="54000" y1="83111" x2="54000" y2="81889"/>
                        <a14:foregroundMark x1="20000" y1="62556" x2="31667" y2="74000"/>
                        <a14:foregroundMark x1="31667" y1="74000" x2="54778" y2="51778"/>
                        <a14:foregroundMark x1="54778" y1="51778" x2="15111" y2="61111"/>
                        <a14:foregroundMark x1="15111" y1="61111" x2="16222" y2="69667"/>
                        <a14:foregroundMark x1="13000" y1="64556" x2="22556" y2="78000"/>
                        <a14:foregroundMark x1="22556" y1="78000" x2="52111" y2="63222"/>
                        <a14:foregroundMark x1="52111" y1="63222" x2="24222" y2="47222"/>
                        <a14:foregroundMark x1="24222" y1="47222" x2="20667" y2="49778"/>
                        <a14:foregroundMark x1="16222" y1="65778" x2="25333" y2="78667"/>
                        <a14:foregroundMark x1="25333" y1="78667" x2="45667" y2="63222"/>
                        <a14:foregroundMark x1="45667" y1="63222" x2="25111" y2="58111"/>
                        <a14:foregroundMark x1="25111" y1="58111" x2="23222" y2="60000"/>
                        <a14:foregroundMark x1="23222" y1="51667" x2="22000" y2="74778"/>
                        <a14:foregroundMark x1="22000" y1="74778" x2="44444" y2="94000"/>
                        <a14:foregroundMark x1="44444" y1="94000" x2="58556" y2="61778"/>
                        <a14:foregroundMark x1="58556" y1="61778" x2="21444" y2="61222"/>
                        <a14:foregroundMark x1="21444" y1="61222" x2="18889" y2="83222"/>
                        <a14:foregroundMark x1="18889" y1="83222" x2="29461" y2="92797"/>
                        <a14:foregroundMark x1="33302" y1="93794" x2="52333" y2="93111"/>
                        <a14:foregroundMark x1="52333" y1="93111" x2="59778" y2="68000"/>
                        <a14:foregroundMark x1="59778" y1="68000" x2="59778" y2="63889"/>
                        <a14:foregroundMark x1="56556" y1="38222" x2="35778" y2="62000"/>
                        <a14:foregroundMark x1="35778" y1="62000" x2="45444" y2="87222"/>
                        <a14:foregroundMark x1="45444" y1="87222" x2="59222" y2="40556"/>
                        <a14:foregroundMark x1="59222" y1="40556" x2="27556" y2="64556"/>
                        <a14:foregroundMark x1="27556" y1="64556" x2="36667" y2="68333"/>
                        <a14:backgroundMark x1="9778" y1="15778" x2="9778" y2="15778"/>
                        <a14:backgroundMark x1="30333" y1="96000" x2="35444" y2="96667"/>
                        <a14:backgroundMark x1="26444" y1="97222" x2="29000" y2="96667"/>
                        <a14:backgroundMark x1="27667" y1="94667" x2="32222" y2="95333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12" y="785717"/>
            <a:ext cx="3600399" cy="36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0188931-2CEE-A1A8-E756-F17B6FF9B6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358" y="166729"/>
            <a:ext cx="8095050" cy="480671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40373A-9AFE-4F03-E9A6-2FFACC6E8496}"/>
              </a:ext>
            </a:extLst>
          </p:cNvPr>
          <p:cNvSpPr/>
          <p:nvPr/>
        </p:nvSpPr>
        <p:spPr>
          <a:xfrm>
            <a:off x="431333" y="21432120"/>
            <a:ext cx="14499285" cy="1160238"/>
          </a:xfrm>
          <a:prstGeom prst="rect">
            <a:avLst/>
          </a:prstGeom>
        </p:spPr>
        <p:txBody>
          <a:bodyPr wrap="square" lIns="72000" tIns="36000" rIns="72000" bIns="36000" anchor="ctr">
            <a:no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  <a:cs typeface="Arial" panose="020B0604020202020204" pitchFamily="34" charset="0"/>
              </a:rPr>
              <a:t>프로그램 주요 기능 및 활용방안</a:t>
            </a:r>
            <a:endParaRPr lang="ko-KR" altLang="en-US" sz="60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A1A371-120C-BE55-9507-D8339BEA5BB8}"/>
              </a:ext>
            </a:extLst>
          </p:cNvPr>
          <p:cNvSpPr/>
          <p:nvPr/>
        </p:nvSpPr>
        <p:spPr>
          <a:xfrm>
            <a:off x="46849" y="31961751"/>
            <a:ext cx="14516162" cy="1159848"/>
          </a:xfrm>
          <a:prstGeom prst="rect">
            <a:avLst/>
          </a:prstGeom>
        </p:spPr>
        <p:txBody>
          <a:bodyPr wrap="square" lIns="72000" tIns="36000" rIns="72000" bIns="36000" anchor="ctr">
            <a:no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KoPub돋움체 Bold" panose="00000800000000000000" pitchFamily="2" charset="-127"/>
                <a:cs typeface="Arial" panose="020B0604020202020204" pitchFamily="34" charset="0"/>
              </a:rPr>
              <a:t>개발 내용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CBD1F61-7915-2FC0-50FB-2F1EF2EF9694}"/>
              </a:ext>
            </a:extLst>
          </p:cNvPr>
          <p:cNvSpPr/>
          <p:nvPr/>
        </p:nvSpPr>
        <p:spPr>
          <a:xfrm>
            <a:off x="15120144" y="34345735"/>
            <a:ext cx="14503400" cy="1159848"/>
          </a:xfrm>
          <a:prstGeom prst="rect">
            <a:avLst/>
          </a:prstGeom>
        </p:spPr>
        <p:txBody>
          <a:bodyPr wrap="square" lIns="72000" tIns="36000" rIns="72000" bIns="36000" anchor="ctr">
            <a:noAutofit/>
          </a:bodyPr>
          <a:lstStyle/>
          <a:p>
            <a:pPr algn="ctr"/>
            <a:r>
              <a:rPr lang="ko-KR" altLang="en-US" sz="6200" b="1" dirty="0">
                <a:solidFill>
                  <a:schemeClr val="bg1"/>
                </a:solidFill>
                <a:latin typeface="Arial" panose="020B0604020202020204" pitchFamily="34" charset="0"/>
                <a:ea typeface="KoPub돋움체 Bold" panose="00000800000000000000" pitchFamily="2" charset="-127"/>
                <a:cs typeface="Arial" panose="020B0604020202020204" pitchFamily="34" charset="0"/>
              </a:rPr>
              <a:t>결론</a:t>
            </a:r>
            <a:endParaRPr lang="ko-KR" altLang="en-US" sz="6200" dirty="0">
              <a:solidFill>
                <a:schemeClr val="bg1"/>
              </a:solidFill>
              <a:latin typeface="Arial" panose="020B0604020202020204" pitchFamily="34" charset="0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04C7962-C908-1D46-A89D-EFD01D3740CD}"/>
              </a:ext>
            </a:extLst>
          </p:cNvPr>
          <p:cNvSpPr txBox="1"/>
          <p:nvPr/>
        </p:nvSpPr>
        <p:spPr>
          <a:xfrm>
            <a:off x="718543" y="24335284"/>
            <a:ext cx="13942881" cy="1831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600"/>
              </a:lnSpc>
              <a:buFont typeface="Wingdings" panose="05000000000000000000" pitchFamily="2" charset="2"/>
              <a:buChar char="§"/>
            </a:pPr>
            <a:r>
              <a:rPr lang="ko-KR" altLang="en-US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엘리베이터 내</a:t>
            </a:r>
            <a:r>
              <a:rPr lang="en-US" altLang="ko-KR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, </a:t>
            </a:r>
            <a:r>
              <a:rPr lang="ko-KR" altLang="en-US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외부의 </a:t>
            </a:r>
            <a:r>
              <a:rPr lang="en-US" altLang="ko-KR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IoT </a:t>
            </a:r>
            <a:r>
              <a:rPr lang="ko-KR" altLang="en-US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데이터를 넣으면 </a:t>
            </a:r>
            <a:r>
              <a:rPr lang="ko-KR" altLang="en-US" sz="36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현재 상태에 대해 </a:t>
            </a:r>
            <a:endParaRPr lang="en-US" altLang="ko-KR" sz="3600" b="1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한공군체 Bold" panose="020B0800000101010101" pitchFamily="50" charset="-127"/>
            </a:endParaRPr>
          </a:p>
          <a:p>
            <a:pPr marL="457200" indent="-457200" algn="l">
              <a:lnSpc>
                <a:spcPts val="4600"/>
              </a:lnSpc>
              <a:buFont typeface="Wingdings" panose="05000000000000000000" pitchFamily="2" charset="2"/>
              <a:buChar char="§"/>
            </a:pPr>
            <a:r>
              <a:rPr lang="ko-KR" altLang="en-US" sz="36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정상</a:t>
            </a:r>
            <a:r>
              <a:rPr lang="en-US" altLang="ko-KR" sz="36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, </a:t>
            </a:r>
            <a:r>
              <a:rPr lang="ko-KR" altLang="en-US" sz="36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비정상 판단</a:t>
            </a:r>
            <a:endParaRPr lang="en-US" altLang="ko-KR" sz="3600" b="1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한공군체 Bold" panose="020B0800000101010101" pitchFamily="50" charset="-127"/>
            </a:endParaRPr>
          </a:p>
          <a:p>
            <a:pPr marL="457200" indent="-457200" algn="l">
              <a:lnSpc>
                <a:spcPts val="4600"/>
              </a:lnSpc>
              <a:buFont typeface="Wingdings" panose="05000000000000000000" pitchFamily="2" charset="2"/>
              <a:buChar char="§"/>
            </a:pPr>
            <a:r>
              <a:rPr lang="ko-KR" altLang="en-US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엘리베이터가 </a:t>
            </a:r>
            <a:r>
              <a:rPr lang="ko-KR" altLang="en-US" sz="3600" b="1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정상상태일 때 비정상 상태가 될 수치를 표기</a:t>
            </a:r>
            <a:endParaRPr lang="en-US" altLang="ko-KR" sz="36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한공군체 Bold" panose="020B0800000101010101" pitchFamily="50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87473D8-9867-CD39-D917-A30D13A71792}"/>
              </a:ext>
            </a:extLst>
          </p:cNvPr>
          <p:cNvSpPr txBox="1"/>
          <p:nvPr/>
        </p:nvSpPr>
        <p:spPr>
          <a:xfrm>
            <a:off x="943630" y="27791715"/>
            <a:ext cx="13786566" cy="36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ts val="4600"/>
              </a:lnSpc>
              <a:buFont typeface="Wingdings" panose="05000000000000000000" pitchFamily="2" charset="2"/>
              <a:buChar char="§"/>
            </a:pPr>
            <a:r>
              <a:rPr lang="ko-KR" altLang="en-US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엘리베이터의 </a:t>
            </a:r>
            <a:r>
              <a:rPr lang="ko-KR" altLang="en-US" sz="3600" b="1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고장 유무를 판단</a:t>
            </a:r>
            <a:r>
              <a:rPr lang="ko-KR" altLang="en-US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해 고장에 가까워지면 </a:t>
            </a:r>
            <a:r>
              <a:rPr lang="en-US" altLang="ko-KR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‘</a:t>
            </a:r>
            <a:r>
              <a:rPr lang="ko-KR" altLang="en-US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경고</a:t>
            </a:r>
            <a:r>
              <a:rPr lang="en-US" altLang="ko-KR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’ </a:t>
            </a:r>
            <a:r>
              <a:rPr lang="ko-KR" altLang="en-US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알림을 통해 </a:t>
            </a:r>
            <a:r>
              <a:rPr lang="ko-KR" altLang="en-US" sz="36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사전에 점검 가능</a:t>
            </a:r>
            <a:endParaRPr lang="en-US" altLang="ko-KR" sz="3600" b="1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한공군체 Bold" panose="020B0800000101010101" pitchFamily="50" charset="-127"/>
            </a:endParaRPr>
          </a:p>
          <a:p>
            <a:pPr marL="514350" indent="-514350" algn="l">
              <a:lnSpc>
                <a:spcPts val="4600"/>
              </a:lnSpc>
              <a:buFont typeface="Wingdings" panose="05000000000000000000" pitchFamily="2" charset="2"/>
              <a:buChar char="§"/>
            </a:pPr>
            <a:r>
              <a:rPr lang="ko-KR" altLang="en-US" sz="3600" b="1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고장과 관계가 높은 </a:t>
            </a:r>
            <a:r>
              <a:rPr lang="en-US" altLang="ko-KR" sz="3600" b="1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IoT </a:t>
            </a:r>
            <a:r>
              <a:rPr lang="ko-KR" altLang="en-US" sz="3600" b="1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센서의 이상이 감지되면 </a:t>
            </a:r>
            <a:r>
              <a:rPr lang="en-US" altLang="ko-KR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‘</a:t>
            </a:r>
            <a:r>
              <a:rPr lang="ko-KR" altLang="en-US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경고</a:t>
            </a:r>
            <a:r>
              <a:rPr lang="en-US" altLang="ko-KR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’ </a:t>
            </a:r>
            <a:r>
              <a:rPr lang="ko-KR" altLang="en-US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알림</a:t>
            </a:r>
            <a:r>
              <a:rPr lang="ko-KR" altLang="en-US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을 </a:t>
            </a:r>
            <a:endParaRPr lang="en-US" altLang="ko-KR" sz="3600" b="1" dirty="0">
              <a:solidFill>
                <a:srgbClr val="1F2328"/>
              </a:solidFill>
              <a:latin typeface="강한공군체 Bold" panose="020B0800000101010101" pitchFamily="50" charset="-127"/>
            </a:endParaRPr>
          </a:p>
          <a:p>
            <a:pPr algn="l">
              <a:lnSpc>
                <a:spcPts val="4600"/>
              </a:lnSpc>
            </a:pPr>
            <a:r>
              <a:rPr lang="en-US" altLang="ko-KR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     </a:t>
            </a:r>
            <a:r>
              <a:rPr lang="ko-KR" altLang="en-US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통해 더 큰 사고로 이어지기 전에 대비 가능</a:t>
            </a:r>
            <a:endParaRPr lang="en-US" altLang="ko-KR" sz="3600" b="1" dirty="0">
              <a:solidFill>
                <a:srgbClr val="1F2328"/>
              </a:solidFill>
              <a:latin typeface="강한공군체 Bold" panose="020B0800000101010101" pitchFamily="50" charset="-127"/>
            </a:endParaRPr>
          </a:p>
          <a:p>
            <a:pPr marL="514350" indent="-514350" algn="l">
              <a:lnSpc>
                <a:spcPts val="4600"/>
              </a:lnSpc>
              <a:buFont typeface="Wingdings" panose="05000000000000000000" pitchFamily="2" charset="2"/>
              <a:buChar char="§"/>
            </a:pPr>
            <a:r>
              <a:rPr lang="ko-KR" altLang="en-US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리프트 안전장치인 </a:t>
            </a:r>
            <a:r>
              <a:rPr lang="ko-KR" altLang="en-US" sz="3600" b="1" i="0" dirty="0" err="1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권과방지장치</a:t>
            </a:r>
            <a:r>
              <a:rPr lang="en-US" altLang="ko-KR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, </a:t>
            </a:r>
            <a:r>
              <a:rPr lang="ko-KR" altLang="en-US" sz="3600" b="1" i="0" dirty="0" err="1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과부화방지장치</a:t>
            </a:r>
            <a:r>
              <a:rPr lang="en-US" altLang="ko-KR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, </a:t>
            </a:r>
            <a:r>
              <a:rPr lang="ko-KR" altLang="en-US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완충장치</a:t>
            </a:r>
            <a:r>
              <a:rPr lang="en-US" altLang="ko-KR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, </a:t>
            </a:r>
            <a:endParaRPr lang="en-US" altLang="ko-KR" sz="3600" b="1" dirty="0">
              <a:solidFill>
                <a:srgbClr val="1F2328"/>
              </a:solidFill>
              <a:latin typeface="강한공군체 Bold" panose="020B0800000101010101" pitchFamily="50" charset="-127"/>
            </a:endParaRPr>
          </a:p>
          <a:p>
            <a:pPr algn="l">
              <a:lnSpc>
                <a:spcPts val="4600"/>
              </a:lnSpc>
            </a:pPr>
            <a:r>
              <a:rPr lang="en-US" altLang="ko-KR" sz="36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     </a:t>
            </a:r>
            <a:r>
              <a:rPr lang="ko-KR" altLang="en-US" sz="3600" b="1" i="0" dirty="0" err="1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방호울</a:t>
            </a:r>
            <a:r>
              <a:rPr lang="ko-KR" altLang="en-US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 등의</a:t>
            </a:r>
            <a:r>
              <a:rPr lang="en-US" altLang="ko-KR" sz="3600" b="1" i="0" dirty="0">
                <a:solidFill>
                  <a:srgbClr val="1F2328"/>
                </a:solidFill>
                <a:effectLst/>
                <a:latin typeface="강한공군체 Bold" panose="020B0800000101010101" pitchFamily="50" charset="-127"/>
              </a:rPr>
              <a:t> </a:t>
            </a:r>
            <a:r>
              <a:rPr lang="en-US" altLang="ko-KR" sz="3600" b="1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IoT </a:t>
            </a:r>
            <a:r>
              <a:rPr lang="ko-KR" altLang="en-US" sz="3600" b="1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감지 센서를 추가하여 안전에 기여</a:t>
            </a:r>
            <a:r>
              <a:rPr lang="en-US" altLang="ko-KR" sz="3600" b="1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 </a:t>
            </a:r>
            <a:r>
              <a:rPr lang="ko-KR" altLang="en-US" sz="3600" b="1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Bold" panose="020B0800000101010101" pitchFamily="50" charset="-127"/>
              </a:rPr>
              <a:t>가능</a:t>
            </a:r>
            <a:endParaRPr lang="en-US" altLang="ko-KR" sz="3600" b="1" i="0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한공군체 Bold" panose="020B0800000101010101" pitchFamily="50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6682CEE-5264-953A-7D54-BB0C360E6D9F}"/>
              </a:ext>
            </a:extLst>
          </p:cNvPr>
          <p:cNvSpPr txBox="1"/>
          <p:nvPr/>
        </p:nvSpPr>
        <p:spPr>
          <a:xfrm>
            <a:off x="15480184" y="6766671"/>
            <a:ext cx="1415719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400" b="1" dirty="0"/>
              <a:t>데이터 공백 </a:t>
            </a:r>
            <a:r>
              <a:rPr lang="en-US" altLang="ko-KR" sz="3400" b="1" dirty="0"/>
              <a:t>0</a:t>
            </a:r>
            <a:r>
              <a:rPr lang="ko-KR" altLang="en-US" sz="3400" b="1" dirty="0"/>
              <a:t>으로 설정</a:t>
            </a:r>
            <a:endParaRPr lang="en-US" altLang="ko-KR" sz="3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400" b="1" dirty="0"/>
              <a:t>종속변수 중 </a:t>
            </a:r>
            <a:r>
              <a:rPr lang="en-US" altLang="ko-KR" sz="3400" b="1" dirty="0"/>
              <a:t>1</a:t>
            </a:r>
            <a:r>
              <a:rPr lang="ko-KR" altLang="en-US" sz="3400" b="1" dirty="0"/>
              <a:t>위험 데이터는 전체 데이터 </a:t>
            </a:r>
            <a:r>
              <a:rPr lang="en-US" altLang="ko-KR" sz="3400" b="1" dirty="0"/>
              <a:t>44640</a:t>
            </a:r>
            <a:r>
              <a:rPr lang="ko-KR" altLang="en-US" sz="3400" b="1" dirty="0"/>
              <a:t>개 중 </a:t>
            </a:r>
            <a:r>
              <a:rPr lang="en-US" altLang="ko-KR" sz="3400" b="1" dirty="0"/>
              <a:t>2</a:t>
            </a:r>
            <a:r>
              <a:rPr lang="ko-KR" altLang="en-US" sz="3400" b="1" dirty="0"/>
              <a:t>개로 </a:t>
            </a:r>
            <a:endParaRPr lang="en-US" altLang="ko-KR" sz="3400" b="1" dirty="0"/>
          </a:p>
          <a:p>
            <a:r>
              <a:rPr lang="en-US" altLang="ko-KR" sz="3400" b="1" dirty="0"/>
              <a:t>    </a:t>
            </a:r>
            <a:r>
              <a:rPr lang="ko-KR" altLang="en-US" sz="3400" b="1" dirty="0"/>
              <a:t>낮은 데이터 학습 가치</a:t>
            </a:r>
            <a:r>
              <a:rPr lang="en-US" altLang="ko-KR" sz="3400" b="1" dirty="0"/>
              <a:t>  </a:t>
            </a:r>
            <a:r>
              <a:rPr lang="en-US" altLang="ko-KR" sz="3400" b="1" dirty="0">
                <a:solidFill>
                  <a:srgbClr val="FF0000"/>
                </a:solidFill>
              </a:rPr>
              <a:t>-&gt; </a:t>
            </a:r>
            <a:r>
              <a:rPr lang="en-US" altLang="ko-KR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위험</a:t>
            </a:r>
            <a:r>
              <a:rPr lang="en-US" altLang="ko-KR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+2</a:t>
            </a:r>
            <a:r>
              <a:rPr lang="ko-KR" alt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고장 </a:t>
            </a:r>
            <a:r>
              <a:rPr lang="en-US" altLang="ko-KR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ko-KR" alt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비정상</a:t>
            </a:r>
            <a:endParaRPr lang="en-US" altLang="ko-KR" sz="3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400" b="1" dirty="0"/>
              <a:t>1 </a:t>
            </a:r>
            <a:r>
              <a:rPr lang="ko-KR" altLang="en-US" sz="3400" b="1" dirty="0"/>
              <a:t>비정상으로 나타날 때</a:t>
            </a:r>
            <a:r>
              <a:rPr lang="en-US" altLang="ko-KR" sz="3400" b="1" dirty="0"/>
              <a:t>, </a:t>
            </a:r>
            <a:r>
              <a:rPr lang="ko-KR" altLang="en-US" sz="3400" b="1" dirty="0"/>
              <a:t>독립변수 중 </a:t>
            </a:r>
            <a:r>
              <a:rPr lang="en-US" altLang="ko-KR" sz="3400" b="1" dirty="0"/>
              <a:t>0</a:t>
            </a:r>
            <a:r>
              <a:rPr lang="ko-KR" altLang="en-US" sz="3400" b="1" dirty="0"/>
              <a:t>인 경우가 </a:t>
            </a:r>
            <a:r>
              <a:rPr lang="en-US" altLang="ko-KR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ko-KR" alt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이상인 행 제외</a:t>
            </a:r>
            <a:endParaRPr lang="en-US" altLang="ko-KR" sz="3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400" b="1" dirty="0"/>
              <a:t>종속변수와 관계성이 없는 </a:t>
            </a:r>
            <a:r>
              <a:rPr lang="ko-KR" alt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시간 변수</a:t>
            </a:r>
            <a:r>
              <a:rPr lang="en-US" altLang="ko-KR" sz="3400" b="1" dirty="0"/>
              <a:t>, </a:t>
            </a:r>
            <a:r>
              <a:rPr lang="ko-KR" altLang="en-US" sz="3400" b="1" dirty="0"/>
              <a:t>높은 상관관계를 나타내는 </a:t>
            </a:r>
            <a:r>
              <a:rPr lang="ko-KR" alt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</a:t>
            </a:r>
            <a:r>
              <a:rPr lang="en-US" altLang="ko-KR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제외</a:t>
            </a:r>
            <a:endParaRPr lang="en-US" altLang="ko-KR" sz="3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400" b="1" dirty="0"/>
              <a:t>종속변수 </a:t>
            </a:r>
            <a:r>
              <a:rPr lang="en-US" altLang="ko-KR" sz="3400" b="1" dirty="0"/>
              <a:t>0</a:t>
            </a:r>
            <a:r>
              <a:rPr lang="ko-KR" altLang="en-US" sz="3400" b="1" dirty="0"/>
              <a:t>정상</a:t>
            </a:r>
            <a:r>
              <a:rPr lang="en-US" altLang="ko-KR" sz="3400" b="1" dirty="0"/>
              <a:t>, 1</a:t>
            </a:r>
            <a:r>
              <a:rPr lang="ko-KR" altLang="en-US" sz="3400" b="1" dirty="0"/>
              <a:t>비정상의 데이터 불균형으로 </a:t>
            </a:r>
            <a:r>
              <a:rPr lang="en-US" altLang="ko-KR" sz="3400" b="1" dirty="0"/>
              <a:t>1</a:t>
            </a:r>
            <a:r>
              <a:rPr lang="ko-KR" altLang="en-US" sz="3400" b="1" dirty="0"/>
              <a:t>비정상인 경우 </a:t>
            </a:r>
            <a:endParaRPr lang="en-US" altLang="ko-KR" sz="3400" b="1" dirty="0"/>
          </a:p>
          <a:p>
            <a:r>
              <a:rPr lang="en-US" altLang="ko-KR" sz="3400" b="1" dirty="0"/>
              <a:t> </a:t>
            </a:r>
            <a:r>
              <a:rPr lang="en-US" altLang="ko-KR" sz="3400" b="1" dirty="0">
                <a:solidFill>
                  <a:srgbClr val="FF0000"/>
                </a:solidFill>
              </a:rPr>
              <a:t>-&gt; </a:t>
            </a:r>
            <a:r>
              <a:rPr lang="ko-KR" alt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가중치 </a:t>
            </a:r>
            <a:r>
              <a:rPr lang="en-US" altLang="ko-KR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 적용 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B17D601-5CF7-CD24-0A62-644B8D00874A}"/>
              </a:ext>
            </a:extLst>
          </p:cNvPr>
          <p:cNvSpPr txBox="1"/>
          <p:nvPr/>
        </p:nvSpPr>
        <p:spPr>
          <a:xfrm>
            <a:off x="15480184" y="12234005"/>
            <a:ext cx="1407130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종속변수</a:t>
            </a:r>
            <a:r>
              <a:rPr lang="en-US" altLang="ko-KR" sz="3400" b="1" dirty="0"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정상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혹은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고장을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나타내는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카테고리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형식</a:t>
            </a:r>
            <a:endParaRPr lang="en-US" altLang="ko-KR" sz="34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: </a:t>
            </a:r>
            <a:r>
              <a:rPr lang="ko-KR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결정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트리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(Decision Tree), </a:t>
            </a:r>
            <a:r>
              <a:rPr lang="ko-KR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로지스틱</a:t>
            </a:r>
            <a:r>
              <a:rPr lang="ko-KR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회귀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(Logistic regression)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14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4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대표적 성능 지표 </a:t>
            </a:r>
            <a:r>
              <a:rPr lang="en-US" altLang="ko-KR" sz="34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en-US" sz="34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전체 예측 중 정확히 예측된 비율과</a:t>
            </a:r>
            <a:r>
              <a:rPr lang="en-US" altLang="ko-KR" sz="34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34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 종속변수의 예측 실패 수치 파악</a:t>
            </a:r>
            <a:endParaRPr lang="en-US" altLang="ko-KR" sz="3400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정확도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(accuracy), </a:t>
            </a:r>
            <a:r>
              <a:rPr lang="ko-KR" alt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오차행렬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(conf matrix),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n-US" altLang="ko-KR" sz="3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KFold</a:t>
            </a:r>
            <a:endParaRPr lang="en-US" altLang="ko-KR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75F69FD-2FC1-3B63-9A11-0CBE8D81057C}"/>
              </a:ext>
            </a:extLst>
          </p:cNvPr>
          <p:cNvSpPr txBox="1"/>
          <p:nvPr/>
        </p:nvSpPr>
        <p:spPr>
          <a:xfrm>
            <a:off x="15624200" y="16591170"/>
            <a:ext cx="1395368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성능 지표에 따른 </a:t>
            </a:r>
            <a:r>
              <a:rPr lang="ko-KR" alt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머신러닝</a:t>
            </a:r>
            <a:r>
              <a:rPr lang="ko-KR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 모델 성능 평가 및 해석</a:t>
            </a:r>
            <a:endParaRPr lang="en-US" altLang="ko-KR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정확도</a:t>
            </a:r>
            <a:r>
              <a:rPr lang="en-US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(accuracy)</a:t>
            </a:r>
          </a:p>
          <a:p>
            <a:r>
              <a:rPr lang="en-US" altLang="ko-KR" sz="34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결정 트리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: 9.1,</a:t>
            </a:r>
            <a:r>
              <a:rPr lang="ko-KR" alt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로지스틱 회귀</a:t>
            </a:r>
            <a:r>
              <a:rPr lang="en-US" altLang="ko-KR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: 9.9</a:t>
            </a:r>
          </a:p>
          <a:p>
            <a:endParaRPr lang="en-US" altLang="ko-KR" sz="16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400" b="1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KFold</a:t>
            </a:r>
            <a:r>
              <a:rPr lang="en-US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교차검증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정확도</a:t>
            </a:r>
            <a:r>
              <a:rPr lang="en-US" altLang="ko-KR" sz="3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ko-KR" altLang="ko-KR" sz="3400" b="1" dirty="0">
                <a:latin typeface="Calibri" panose="020F0502020204030204" pitchFamily="34" charset="0"/>
                <a:cs typeface="Times New Roman" panose="02020603050405020304" pitchFamily="18" charset="0"/>
              </a:rPr>
              <a:t>랜덤</a:t>
            </a:r>
            <a:r>
              <a:rPr lang="ko-KR" altLang="ko-KR" sz="3400" b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latin typeface="Calibri" panose="020F0502020204030204" pitchFamily="34" charset="0"/>
                <a:cs typeface="Times New Roman" panose="02020603050405020304" pitchFamily="18" charset="0"/>
              </a:rPr>
              <a:t>테스트</a:t>
            </a:r>
            <a:r>
              <a:rPr lang="ko-KR" altLang="ko-KR" sz="3400" b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latin typeface="Calibri" panose="020F0502020204030204" pitchFamily="34" charset="0"/>
                <a:cs typeface="Times New Roman" panose="02020603050405020304" pitchFamily="18" charset="0"/>
              </a:rPr>
              <a:t>데이터</a:t>
            </a:r>
            <a:r>
              <a:rPr lang="ko-KR" altLang="ko-KR" sz="3400" b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3400" b="1" dirty="0">
                <a:ea typeface="Calibri" panose="020F0502020204030204" pitchFamily="34" charset="0"/>
                <a:cs typeface="Times New Roman" panose="02020603050405020304" pitchFamily="18" charset="0"/>
              </a:rPr>
              <a:t>42</a:t>
            </a:r>
            <a:r>
              <a:rPr lang="ko-KR" altLang="en-US" sz="3400" b="1" dirty="0">
                <a:latin typeface="Calibri" panose="020F0502020204030204" pitchFamily="34" charset="0"/>
                <a:cs typeface="Times New Roman" panose="02020603050405020304" pitchFamily="18" charset="0"/>
              </a:rPr>
              <a:t>개로 </a:t>
            </a:r>
            <a:r>
              <a:rPr lang="en-US" altLang="ko-KR" sz="3400" b="1" dirty="0"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ko-KR" altLang="ko-KR" sz="3400" b="1" dirty="0">
                <a:latin typeface="Calibri" panose="020F0502020204030204" pitchFamily="34" charset="0"/>
                <a:cs typeface="Times New Roman" panose="02020603050405020304" pitchFamily="18" charset="0"/>
              </a:rPr>
              <a:t>회</a:t>
            </a:r>
            <a:r>
              <a:rPr lang="ko-KR" altLang="ko-KR" sz="3400" b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latin typeface="Calibri" panose="020F0502020204030204" pitchFamily="34" charset="0"/>
                <a:cs typeface="Times New Roman" panose="02020603050405020304" pitchFamily="18" charset="0"/>
              </a:rPr>
              <a:t>테스트</a:t>
            </a:r>
            <a:r>
              <a:rPr lang="ko-KR" altLang="ko-KR" sz="3400" b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latin typeface="Calibri" panose="020F0502020204030204" pitchFamily="34" charset="0"/>
                <a:cs typeface="Times New Roman" panose="02020603050405020304" pitchFamily="18" charset="0"/>
              </a:rPr>
              <a:t>진행</a:t>
            </a:r>
            <a:r>
              <a:rPr lang="en-US" altLang="ko-KR" sz="3400" b="1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altLang="ko-KR" sz="34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34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결정 트리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: 0.919 </a:t>
            </a:r>
            <a:r>
              <a:rPr lang="ko-KR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±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 0.081</a:t>
            </a:r>
          </a:p>
          <a:p>
            <a:r>
              <a:rPr lang="en-US" altLang="ko-KR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로지스틱 회귀</a:t>
            </a:r>
            <a:r>
              <a:rPr lang="en-US" altLang="ko-KR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0.999 </a:t>
            </a:r>
            <a:r>
              <a:rPr lang="ko-KR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±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 0.001</a:t>
            </a:r>
          </a:p>
          <a:p>
            <a:endParaRPr lang="en-US" altLang="ko-KR" sz="16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오차행렬</a:t>
            </a:r>
            <a:r>
              <a:rPr lang="en-US" altLang="ko-K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(conf matrix)</a:t>
            </a:r>
          </a:p>
        </p:txBody>
      </p:sp>
      <p:pic>
        <p:nvPicPr>
          <p:cNvPr id="233" name="그림 232">
            <a:extLst>
              <a:ext uri="{FF2B5EF4-FFF2-40B4-BE49-F238E27FC236}">
                <a16:creationId xmlns:a16="http://schemas.microsoft.com/office/drawing/2014/main" id="{6D3309E6-A597-5C78-5404-4FB74BED8DB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082" y="26540964"/>
            <a:ext cx="6902608" cy="566807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37D3E1B9-A3C5-6823-7FB7-84CBA9D199DB}"/>
              </a:ext>
            </a:extLst>
          </p:cNvPr>
          <p:cNvSpPr txBox="1"/>
          <p:nvPr/>
        </p:nvSpPr>
        <p:spPr>
          <a:xfrm>
            <a:off x="21456848" y="27432967"/>
            <a:ext cx="812968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7005"/>
            <a:r>
              <a:rPr lang="ko-KR" altLang="en-US" sz="3400" b="1" i="0" dirty="0">
                <a:solidFill>
                  <a:srgbClr val="FF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로지스틱 회귀의 경우 </a:t>
            </a:r>
            <a:endParaRPr lang="en-US" altLang="ko-KR" sz="3400" b="1" i="0" dirty="0">
              <a:solidFill>
                <a:srgbClr val="FF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437005"/>
            <a:r>
              <a:rPr lang="ko-KR" altLang="en-US" sz="3400" b="1" i="0" dirty="0">
                <a:solidFill>
                  <a:srgbClr val="FF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예측 </a:t>
            </a:r>
            <a:r>
              <a:rPr lang="en-US" altLang="ko-KR" sz="3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99.9</a:t>
            </a:r>
            <a:r>
              <a:rPr lang="en-US" altLang="ko-KR" sz="3400" b="1" i="0" dirty="0">
                <a:solidFill>
                  <a:srgbClr val="FF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0% </a:t>
            </a:r>
            <a:r>
              <a:rPr lang="ko-KR" altLang="en-US" sz="3400" b="1" i="0" dirty="0">
                <a:solidFill>
                  <a:srgbClr val="FF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성공</a:t>
            </a:r>
            <a:r>
              <a:rPr lang="ko-KR" altLang="en-US" sz="34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en-US" altLang="ko-KR" sz="3400" b="1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437005"/>
            <a:endParaRPr lang="en-US" altLang="ko-KR" sz="1600" b="1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437005"/>
            <a:r>
              <a:rPr lang="ko-KR" altLang="en-US" sz="34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반면</a:t>
            </a:r>
            <a:r>
              <a:rPr lang="en-US" altLang="ko-KR" sz="34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34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결정 트리의 경우 </a:t>
            </a:r>
            <a:endParaRPr lang="en-US" altLang="ko-KR" sz="3400" b="1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437005"/>
            <a:r>
              <a:rPr lang="en-US" altLang="ko-KR" sz="34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34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번의 예측 중 </a:t>
            </a:r>
            <a:r>
              <a:rPr lang="en-US" altLang="ko-KR" sz="34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r>
              <a:rPr lang="ko-KR" altLang="en-US" sz="34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예측이 </a:t>
            </a:r>
            <a:endParaRPr lang="en-US" altLang="ko-KR" sz="3400" b="1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437005"/>
            <a:r>
              <a:rPr lang="ko-KR" altLang="en-US" sz="34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빗나간 모습</a:t>
            </a:r>
            <a:endParaRPr lang="ko-KR" altLang="ko-KR" sz="3400" b="1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15785D0-7E1C-4318-3DEC-EDBFF2459E6D}"/>
              </a:ext>
            </a:extLst>
          </p:cNvPr>
          <p:cNvSpPr txBox="1"/>
          <p:nvPr/>
        </p:nvSpPr>
        <p:spPr>
          <a:xfrm>
            <a:off x="22959448" y="31184900"/>
            <a:ext cx="6289849" cy="39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그림 </a:t>
            </a:r>
            <a:r>
              <a:rPr lang="en-US" altLang="ko-KR" sz="2000" dirty="0"/>
              <a:t>6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각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모델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별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실제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값과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예측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차이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시각화</a:t>
            </a:r>
            <a:endParaRPr lang="ko-KR" altLang="en-US" sz="2000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F86C953B-6A37-1AED-EB0E-0A85EDE2B042}"/>
              </a:ext>
            </a:extLst>
          </p:cNvPr>
          <p:cNvSpPr txBox="1"/>
          <p:nvPr/>
        </p:nvSpPr>
        <p:spPr>
          <a:xfrm>
            <a:off x="15768216" y="32251694"/>
            <a:ext cx="1395368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ko-KR" sz="3400" b="1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Model.predict</a:t>
            </a:r>
            <a:r>
              <a:rPr lang="en-US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각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종속변수에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따른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모델이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예측하게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된</a:t>
            </a:r>
            <a:r>
              <a:rPr lang="ko-KR" altLang="ko-KR" sz="3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확률</a:t>
            </a:r>
            <a:r>
              <a:rPr lang="en-US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en-US" altLang="ko-KR" sz="3400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: </a:t>
            </a:r>
            <a:r>
              <a:rPr lang="ko-KR" altLang="en-US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로지스틱 회귀를 사용하면 정상상태일 때 비정상 상태를 고려한 </a:t>
            </a:r>
            <a:endParaRPr lang="en-US" altLang="ko-KR" sz="34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3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확률이 표기됨</a:t>
            </a:r>
            <a:endParaRPr lang="en-US" altLang="ko-KR" sz="34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C2B00D20-DAF2-E988-2F59-0183D1AF96BE}"/>
              </a:ext>
            </a:extLst>
          </p:cNvPr>
          <p:cNvGrpSpPr/>
          <p:nvPr/>
        </p:nvGrpSpPr>
        <p:grpSpPr>
          <a:xfrm>
            <a:off x="15915216" y="20859054"/>
            <a:ext cx="7698020" cy="5475655"/>
            <a:chOff x="15915216" y="20692288"/>
            <a:chExt cx="7698020" cy="5475655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B58B5C8-FBB8-A742-7B47-96C982DE97B4}"/>
                </a:ext>
              </a:extLst>
            </p:cNvPr>
            <p:cNvSpPr txBox="1"/>
            <p:nvPr/>
          </p:nvSpPr>
          <p:spPr>
            <a:xfrm>
              <a:off x="17323387" y="25770266"/>
              <a:ext cx="6289849" cy="397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그림 </a:t>
              </a:r>
              <a:r>
                <a:rPr lang="en-US" altLang="ko-KR" sz="2000" dirty="0"/>
                <a:t>4 </a:t>
              </a:r>
              <a:r>
                <a:rPr lang="ko-KR" altLang="en-US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결정 트리 오차행렬표</a:t>
              </a:r>
              <a:endParaRPr lang="ko-KR" altLang="en-US" sz="2000" dirty="0"/>
            </a:p>
          </p:txBody>
        </p:sp>
        <p:pic>
          <p:nvPicPr>
            <p:cNvPr id="245" name="Picture 6">
              <a:extLst>
                <a:ext uri="{FF2B5EF4-FFF2-40B4-BE49-F238E27FC236}">
                  <a16:creationId xmlns:a16="http://schemas.microsoft.com/office/drawing/2014/main" id="{E20B442C-A245-F472-9A87-7B7F9C3ADC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1" t="5999" r="9300" b="2519"/>
            <a:stretch/>
          </p:blipFill>
          <p:spPr bwMode="auto">
            <a:xfrm>
              <a:off x="15915216" y="20692288"/>
              <a:ext cx="6445579" cy="496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C99ACE85-109E-F279-4F84-5376357766EF}"/>
              </a:ext>
            </a:extLst>
          </p:cNvPr>
          <p:cNvGrpSpPr/>
          <p:nvPr/>
        </p:nvGrpSpPr>
        <p:grpSpPr>
          <a:xfrm>
            <a:off x="22892059" y="20859054"/>
            <a:ext cx="7535039" cy="5493793"/>
            <a:chOff x="22892059" y="20692288"/>
            <a:chExt cx="7535039" cy="5493793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7F55F764-4CB9-25CF-2AB8-FBEB6571AE51}"/>
                </a:ext>
              </a:extLst>
            </p:cNvPr>
            <p:cNvSpPr txBox="1"/>
            <p:nvPr/>
          </p:nvSpPr>
          <p:spPr>
            <a:xfrm>
              <a:off x="24137249" y="25788404"/>
              <a:ext cx="6289849" cy="397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그림 </a:t>
              </a:r>
              <a:r>
                <a:rPr lang="en-US" altLang="ko-KR" sz="2000" dirty="0"/>
                <a:t>5 </a:t>
              </a:r>
              <a:r>
                <a:rPr lang="ko-KR" altLang="en-US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로지스틱 회귀 오차행렬표</a:t>
              </a:r>
              <a:endParaRPr lang="ko-KR" altLang="en-US" sz="2000" dirty="0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6823F501-5152-8CA5-280E-B3C69521A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96" t="6723" r="10927" b="2122"/>
            <a:stretch/>
          </p:blipFill>
          <p:spPr>
            <a:xfrm>
              <a:off x="22892059" y="20692288"/>
              <a:ext cx="6053621" cy="4946762"/>
            </a:xfrm>
            <a:prstGeom prst="rect">
              <a:avLst/>
            </a:prstGeom>
          </p:spPr>
        </p:pic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8DF4DEE7-9730-4687-D47E-5BF28BC3BFE2}"/>
              </a:ext>
            </a:extLst>
          </p:cNvPr>
          <p:cNvSpPr txBox="1"/>
          <p:nvPr/>
        </p:nvSpPr>
        <p:spPr>
          <a:xfrm>
            <a:off x="15586068" y="36193544"/>
            <a:ext cx="14255419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종합적으로 </a:t>
            </a:r>
            <a:r>
              <a:rPr lang="ko-KR" altLang="en-US" sz="3400" b="1" dirty="0">
                <a:solidFill>
                  <a:srgbClr val="1F2328"/>
                </a:solidFill>
                <a:latin typeface="+mn-ea"/>
              </a:rPr>
              <a:t>정확도와 </a:t>
            </a:r>
            <a:r>
              <a:rPr lang="en-US" altLang="ko-KR" sz="3400" b="1" dirty="0" err="1">
                <a:solidFill>
                  <a:srgbClr val="1F2328"/>
                </a:solidFill>
                <a:latin typeface="+mn-ea"/>
              </a:rPr>
              <a:t>Model.predic</a:t>
            </a:r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를 사용할 수 있다는 면에서  최종 선택</a:t>
            </a:r>
            <a:endParaRPr lang="en-US" altLang="ko-KR" sz="3400" b="1" dirty="0">
              <a:solidFill>
                <a:srgbClr val="1F2328"/>
              </a:solidFill>
              <a:latin typeface="강한공군체 Bold" panose="020B0800000101010101" pitchFamily="50" charset="-127"/>
            </a:endParaRPr>
          </a:p>
          <a:p>
            <a:pPr algn="l"/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모델은 로지스틱 회귀 모델이 본 프로젝트와 가장 적합하였다</a:t>
            </a:r>
            <a:r>
              <a:rPr lang="en-US" altLang="ko-KR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.</a:t>
            </a:r>
          </a:p>
          <a:p>
            <a:pPr algn="l"/>
            <a:endParaRPr lang="en-US" altLang="ko-KR" sz="1200" b="1" dirty="0">
              <a:solidFill>
                <a:srgbClr val="1F2328"/>
              </a:solidFill>
              <a:latin typeface="강한공군체 Bold" panose="020B0800000101010101" pitchFamily="50" charset="-127"/>
            </a:endParaRPr>
          </a:p>
          <a:p>
            <a:pPr algn="l"/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최종 프로그램은 엘리베이터에 </a:t>
            </a:r>
            <a:r>
              <a:rPr lang="en-US" altLang="ko-KR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IoT </a:t>
            </a:r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센서를 적용하여</a:t>
            </a:r>
            <a:r>
              <a:rPr lang="en-US" altLang="ko-KR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, 1</a:t>
            </a:r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분 단위로 수집한 </a:t>
            </a:r>
            <a:endParaRPr lang="en-US" altLang="ko-KR" sz="3400" b="1" dirty="0">
              <a:solidFill>
                <a:srgbClr val="1F2328"/>
              </a:solidFill>
              <a:latin typeface="강한공군체 Bold" panose="020B0800000101010101" pitchFamily="50" charset="-127"/>
            </a:endParaRPr>
          </a:p>
          <a:p>
            <a:pPr algn="l"/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데이터를 분석하고 엘리베이터의 상태에 대해 예측하는 프로그램이다</a:t>
            </a:r>
            <a:r>
              <a:rPr lang="en-US" altLang="ko-KR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. </a:t>
            </a:r>
          </a:p>
          <a:p>
            <a:pPr algn="l"/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이를 통해 엘리베이터의 고장 유무와 고장 가능성을 예측하여 리프트 안전점검 효율성을 증가 시킬 수 있다</a:t>
            </a:r>
            <a:r>
              <a:rPr lang="en-US" altLang="ko-KR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. </a:t>
            </a:r>
          </a:p>
          <a:p>
            <a:pPr algn="l"/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추가로 본 프로그램에 리프트 안전장치인 </a:t>
            </a:r>
            <a:r>
              <a:rPr lang="ko-KR" altLang="en-US" sz="3400" b="1" dirty="0" err="1">
                <a:solidFill>
                  <a:srgbClr val="1F2328"/>
                </a:solidFill>
                <a:latin typeface="강한공군체 Bold" panose="020B0800000101010101" pitchFamily="50" charset="-127"/>
              </a:rPr>
              <a:t>권과방지장치</a:t>
            </a:r>
            <a:r>
              <a:rPr lang="en-US" altLang="ko-KR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, </a:t>
            </a:r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과부하방지장치</a:t>
            </a:r>
            <a:r>
              <a:rPr lang="en-US" altLang="ko-KR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, </a:t>
            </a:r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완충장치</a:t>
            </a:r>
            <a:r>
              <a:rPr lang="en-US" altLang="ko-KR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, </a:t>
            </a:r>
            <a:r>
              <a:rPr lang="ko-KR" altLang="en-US" sz="3400" b="1" dirty="0" err="1">
                <a:solidFill>
                  <a:srgbClr val="1F2328"/>
                </a:solidFill>
                <a:latin typeface="강한공군체 Bold" panose="020B0800000101010101" pitchFamily="50" charset="-127"/>
              </a:rPr>
              <a:t>방호울</a:t>
            </a:r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 등의 </a:t>
            </a:r>
            <a:r>
              <a:rPr lang="en-US" altLang="ko-KR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IoT</a:t>
            </a:r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 감지 센서를 결합한다면 산재 예방에 큰 도움이 될 것이다</a:t>
            </a:r>
            <a:r>
              <a:rPr lang="en-US" altLang="ko-KR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.</a:t>
            </a:r>
          </a:p>
          <a:p>
            <a:pPr algn="l"/>
            <a:endParaRPr lang="en-US" altLang="ko-KR" sz="1200" b="1" dirty="0">
              <a:solidFill>
                <a:srgbClr val="1F2328"/>
              </a:solidFill>
              <a:latin typeface="강한공군체 Bold" panose="020B0800000101010101" pitchFamily="50" charset="-127"/>
            </a:endParaRPr>
          </a:p>
          <a:p>
            <a:pPr algn="l"/>
            <a:r>
              <a:rPr lang="ko-KR" altLang="en-US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향후 시계열 모델을 활용하여 진행하면 보다 정확한 미래를 예측하여 더욱 안전활동에 도움이 될 것으로 보인다</a:t>
            </a:r>
            <a:r>
              <a:rPr lang="en-US" altLang="ko-KR" sz="3400" b="1" dirty="0">
                <a:solidFill>
                  <a:srgbClr val="1F2328"/>
                </a:solidFill>
                <a:latin typeface="강한공군체 Bold" panose="020B08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0721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6126</TotalTime>
  <Words>595</Words>
  <Application>Microsoft Office PowerPoint</Application>
  <PresentationFormat>사용자 지정</PresentationFormat>
  <Paragraphs>84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강한공군체 Bold</vt:lpstr>
      <vt:lpstr>Times New Roman</vt:lpstr>
      <vt:lpstr>Arial</vt:lpstr>
      <vt:lpstr>Calibri</vt:lpstr>
      <vt:lpstr>Wingdings</vt:lpstr>
      <vt:lpstr>Malgun Gothic</vt:lpstr>
      <vt:lpstr>나눔고딕 ExtraBold</vt:lpstr>
      <vt:lpstr>Malgun Gothic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아진 최</cp:lastModifiedBy>
  <cp:revision>361</cp:revision>
  <cp:lastPrinted>2023-05-16T08:40:50Z</cp:lastPrinted>
  <dcterms:created xsi:type="dcterms:W3CDTF">2022-08-30T00:38:40Z</dcterms:created>
  <dcterms:modified xsi:type="dcterms:W3CDTF">2024-08-27T14:51:21Z</dcterms:modified>
</cp:coreProperties>
</file>